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8" r:id="rId5"/>
    <p:sldId id="265" r:id="rId6"/>
    <p:sldId id="277" r:id="rId7"/>
    <p:sldId id="266" r:id="rId8"/>
    <p:sldId id="267" r:id="rId9"/>
    <p:sldId id="268" r:id="rId10"/>
    <p:sldId id="270" r:id="rId11"/>
    <p:sldId id="271" r:id="rId12"/>
    <p:sldId id="275" r:id="rId13"/>
    <p:sldId id="272" r:id="rId14"/>
    <p:sldId id="273" r:id="rId15"/>
    <p:sldId id="274" r:id="rId16"/>
    <p:sldId id="276" r:id="rId17"/>
    <p:sldId id="25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élope Ramírez González" initials="PR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6A"/>
    <a:srgbClr val="FFC0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2E39F-CE6D-4D17-8325-F0D7C002D922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8652-6F6E-471A-A006-0BDBF3E4D5A3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8084C-1AA3-4A42-B0C6-BFF1FB754D2E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F8187-26B4-422E-A305-81D51F1C7609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5D2E-CA98-492F-B83C-6ABF7392468B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801CD-0084-4D23-BFCE-4940F0239F54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659A6-A6D3-4CF5-9EF0-AA8E1969A06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9146A-E842-43BA-AC64-5E2D94A19C1A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3C377-9C76-4B54-B68E-616686485C7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55D43-C6A3-4E0F-B552-F07BCDEF2D9C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8C9EE-2780-4F42-9AD9-AC4E45F4066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78493-A777-49D2-B969-645E13ECFBBE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162EB-31E9-4BCD-9664-49F5B37702A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9BF6-C038-423C-9410-3DC09613ADDD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0D142-53F1-41D7-9575-0199C0DCE707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018D-E1CB-405B-AE11-1F6741D75FF5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85F04-C9C5-48FB-BB2F-0A045144AEBC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2B840-9B9F-4745-89FF-7F3AD8E3B4AB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6D165-E975-417C-81FF-3C44C59C828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F2C4-1EC2-4778-9B20-C758D1E34F0F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BF298-A6BE-41E3-B091-53378234C93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83FF5-0852-4CB9-B35C-921B11EE13FF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EFFF9-6A8E-4401-9400-A1AA95FC13C4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4112B1-9832-45C8-ADAA-2D8F54533CEF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590657" y="404664"/>
            <a:ext cx="79627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000" dirty="0">
              <a:solidFill>
                <a:srgbClr val="C6D9F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s-ES" sz="2000" b="1" i="1" dirty="0"/>
              <a:t>Atelier de Validation </a:t>
            </a:r>
            <a:r>
              <a:rPr lang="en-GB" altLang="es-ES" sz="2000" b="1" i="1" dirty="0" err="1"/>
              <a:t>Regionale</a:t>
            </a:r>
            <a:r>
              <a:rPr lang="en-GB" altLang="es-ES" sz="2000" b="1" i="1" dirty="0"/>
              <a:t> sur </a:t>
            </a:r>
            <a:r>
              <a:rPr lang="en-GB" altLang="es-ES" sz="2000" b="1" i="1" dirty="0" err="1"/>
              <a:t>l’Utilisation</a:t>
            </a:r>
            <a:r>
              <a:rPr lang="en-GB" altLang="es-ES" sz="2000" b="1" i="1" dirty="0"/>
              <a:t> des </a:t>
            </a:r>
            <a:endParaRPr lang="en-GB" altLang="es-ES" sz="2000" b="1" i="1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s-ES" sz="2000" b="1" i="1" dirty="0" err="1" smtClean="0"/>
              <a:t>Systèmes</a:t>
            </a:r>
            <a:r>
              <a:rPr lang="en-GB" altLang="es-ES" sz="2000" b="1" i="1" dirty="0" smtClean="0"/>
              <a:t> </a:t>
            </a:r>
            <a:r>
              <a:rPr lang="en-GB" altLang="es-ES" sz="2000" b="1" i="1" dirty="0" err="1"/>
              <a:t>d’Informations</a:t>
            </a:r>
            <a:r>
              <a:rPr lang="en-GB" altLang="es-ES" sz="2000" b="1" i="1" dirty="0"/>
              <a:t> </a:t>
            </a:r>
            <a:r>
              <a:rPr lang="en-GB" altLang="es-ES" sz="2000" b="1" i="1" dirty="0" err="1"/>
              <a:t>Géographiques</a:t>
            </a:r>
            <a:r>
              <a:rPr lang="en-GB" altLang="es-ES" sz="2000" b="1" i="1" dirty="0"/>
              <a:t> (SIG) </a:t>
            </a:r>
            <a:r>
              <a:rPr lang="en-GB" altLang="es-ES" sz="2000" b="1" i="1" dirty="0" err="1"/>
              <a:t>dans</a:t>
            </a:r>
            <a:r>
              <a:rPr lang="en-GB" altLang="es-ES" sz="2000" b="1" i="1" dirty="0"/>
              <a:t> le </a:t>
            </a:r>
            <a:r>
              <a:rPr lang="en-GB" altLang="es-ES" sz="2000" b="1" i="1" dirty="0" err="1"/>
              <a:t>secteur</a:t>
            </a:r>
            <a:r>
              <a:rPr lang="en-GB" altLang="es-ES" sz="2000" b="1" i="1" dirty="0"/>
              <a:t> de </a:t>
            </a:r>
            <a:r>
              <a:rPr lang="en-GB" altLang="es-ES" sz="2000" b="1" i="1" dirty="0" err="1"/>
              <a:t>l’énergie</a:t>
            </a:r>
            <a:endParaRPr lang="en-GB" altLang="es-ES" sz="2000" b="1" i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s-ES" sz="2000" b="1" i="1" dirty="0" err="1" smtClean="0"/>
              <a:t>Juillet</a:t>
            </a:r>
            <a:r>
              <a:rPr lang="en-GB" altLang="es-ES" sz="2000" b="1" i="1" dirty="0" smtClean="0"/>
              <a:t> 26-28, 2016</a:t>
            </a:r>
            <a:endParaRPr lang="en-GB" altLang="es-ES" sz="2000" b="1" i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s-ES" sz="2000" b="1" i="1" dirty="0"/>
              <a:t>Dakar, </a:t>
            </a:r>
            <a:r>
              <a:rPr lang="en-GB" altLang="es-ES" sz="2000" b="1" i="1" dirty="0" err="1" smtClean="0"/>
              <a:t>Sénégal</a:t>
            </a:r>
            <a:endParaRPr lang="es-ES" altLang="es-ES" sz="2000" b="1" i="1" dirty="0"/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580650" y="2276872"/>
            <a:ext cx="7962756" cy="151216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3500" b="1" dirty="0">
                <a:solidFill>
                  <a:srgbClr val="10346A"/>
                </a:solidFill>
                <a:cs typeface="Arial" pitchFamily="34" charset="0"/>
              </a:rPr>
              <a:t>La planification de l’énergie et l’électrification </a:t>
            </a:r>
            <a:r>
              <a:rPr lang="fr-FR" sz="3500" b="1" dirty="0" smtClean="0">
                <a:solidFill>
                  <a:srgbClr val="10346A"/>
                </a:solidFill>
                <a:cs typeface="Arial" pitchFamily="34" charset="0"/>
              </a:rPr>
              <a:t>rurale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3500" b="1" dirty="0" smtClean="0">
                <a:solidFill>
                  <a:srgbClr val="10346A"/>
                </a:solidFill>
                <a:cs typeface="Arial" pitchFamily="34" charset="0"/>
              </a:rPr>
              <a:t>au Togo</a:t>
            </a:r>
            <a:r>
              <a:rPr lang="es-ES" b="1" dirty="0">
                <a:solidFill>
                  <a:srgbClr val="10346A"/>
                </a:solidFill>
                <a:cs typeface="Arial" pitchFamily="34" charset="0"/>
              </a:rPr>
              <a:t/>
            </a:r>
            <a:br>
              <a:rPr lang="es-ES" b="1" dirty="0">
                <a:solidFill>
                  <a:srgbClr val="10346A"/>
                </a:solidFill>
                <a:cs typeface="Arial" pitchFamily="34" charset="0"/>
              </a:rPr>
            </a:br>
            <a:endParaRPr lang="es-ES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5" name="Picture 14" descr="ACP PROGRAMME-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6" name="Picture 15" descr="EU-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7" name="Picture 16" descr="ACP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18" name="Picture 17" descr="ECREE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 descr="Noveltis-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0" name="Picture 19" descr="KNUST-0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8" name="Picture 27" descr="MTIE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4504328" y="4253396"/>
            <a:ext cx="3888432" cy="72377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600" b="1" dirty="0" err="1" smtClean="0">
                <a:solidFill>
                  <a:srgbClr val="10346A"/>
                </a:solidFill>
                <a:cs typeface="Arial" pitchFamily="34" charset="0"/>
              </a:rPr>
              <a:t>Par:GBANDEY</a:t>
            </a:r>
            <a:r>
              <a:rPr lang="es-ES" sz="16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rgbClr val="10346A"/>
                </a:solidFill>
                <a:cs typeface="Arial" pitchFamily="34" charset="0"/>
              </a:rPr>
              <a:t>Gbaty</a:t>
            </a:r>
            <a:r>
              <a:rPr lang="es-ES" sz="16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1600" b="1" dirty="0" err="1" smtClean="0">
                <a:solidFill>
                  <a:srgbClr val="10346A"/>
                </a:solidFill>
                <a:cs typeface="Arial" pitchFamily="34" charset="0"/>
              </a:rPr>
              <a:t>Tiadja</a:t>
            </a:r>
            <a:endParaRPr lang="es-ES" sz="16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marL="447675"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600" b="1" dirty="0">
                <a:solidFill>
                  <a:srgbClr val="10346A"/>
                </a:solidFill>
                <a:cs typeface="Arial" pitchFamily="34" charset="0"/>
              </a:rPr>
              <a:t>NASSOMA </a:t>
            </a:r>
            <a:r>
              <a:rPr lang="es-ES" sz="1600" b="1" dirty="0" err="1">
                <a:solidFill>
                  <a:srgbClr val="10346A"/>
                </a:solidFill>
                <a:cs typeface="Arial" pitchFamily="34" charset="0"/>
              </a:rPr>
              <a:t>Abdoulaye</a:t>
            </a:r>
            <a:r>
              <a:rPr lang="es-ES" sz="1600" b="1" dirty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1600" b="1" dirty="0" err="1">
                <a:solidFill>
                  <a:srgbClr val="10346A"/>
                </a:solidFill>
                <a:cs typeface="Arial" pitchFamily="34" charset="0"/>
              </a:rPr>
              <a:t>Robil</a:t>
            </a:r>
            <a:endParaRPr lang="es-ES" sz="16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marL="447675"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1600" b="1" dirty="0" err="1" smtClean="0">
                <a:solidFill>
                  <a:srgbClr val="10346A"/>
                </a:solidFill>
                <a:cs typeface="Arial" pitchFamily="34" charset="0"/>
              </a:rPr>
              <a:t>Direction</a:t>
            </a:r>
            <a:r>
              <a:rPr lang="es-ES" sz="1600" b="1" dirty="0" smtClean="0">
                <a:solidFill>
                  <a:srgbClr val="10346A"/>
                </a:solidFill>
                <a:cs typeface="Arial" pitchFamily="34" charset="0"/>
              </a:rPr>
              <a:t> Générale de </a:t>
            </a:r>
            <a:r>
              <a:rPr lang="es-ES" sz="1600" b="1" dirty="0" err="1" smtClean="0">
                <a:solidFill>
                  <a:srgbClr val="10346A"/>
                </a:solidFill>
                <a:cs typeface="Arial" pitchFamily="34" charset="0"/>
              </a:rPr>
              <a:t>l’Energie</a:t>
            </a:r>
            <a:endParaRPr lang="es-ES" sz="1600" b="1" dirty="0">
              <a:solidFill>
                <a:srgbClr val="10346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à coins arrondis 3"/>
          <p:cNvSpPr>
            <a:spLocks noChangeArrowheads="1"/>
          </p:cNvSpPr>
          <p:nvPr/>
        </p:nvSpPr>
        <p:spPr bwMode="auto">
          <a:xfrm>
            <a:off x="6875463" y="1484313"/>
            <a:ext cx="1152525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Importation</a:t>
            </a:r>
            <a:endParaRPr lang="fr-FR" altLang="fr-FR" sz="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>
                <a:latin typeface="Calibri" panose="020F0502020204030204" pitchFamily="34" charset="0"/>
              </a:rPr>
              <a:t>(VRA, CIE, TCN)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3908425" y="628650"/>
            <a:ext cx="1263650" cy="704850"/>
            <a:chOff x="3908918" y="628015"/>
            <a:chExt cx="1263649" cy="705485"/>
          </a:xfrm>
        </p:grpSpPr>
        <p:sp>
          <p:nvSpPr>
            <p:cNvPr id="51" name="Double flèche verticale 50"/>
            <p:cNvSpPr/>
            <p:nvPr/>
          </p:nvSpPr>
          <p:spPr>
            <a:xfrm>
              <a:off x="4437556" y="628015"/>
              <a:ext cx="184150" cy="705485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Rectangle à coins arrondis 6"/>
            <p:cNvSpPr>
              <a:spLocks noChangeArrowheads="1"/>
            </p:cNvSpPr>
            <p:nvPr/>
          </p:nvSpPr>
          <p:spPr bwMode="auto">
            <a:xfrm>
              <a:off x="3908918" y="807565"/>
              <a:ext cx="1263649" cy="3463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altLang="fr-FR" sz="8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Convention de concession</a:t>
              </a:r>
              <a:endParaRPr lang="fr-FR" altLang="fr-FR" sz="1050" dirty="0"/>
            </a:p>
          </p:txBody>
        </p:sp>
      </p:grpSp>
      <p:grpSp>
        <p:nvGrpSpPr>
          <p:cNvPr id="53" name="Groupe 52"/>
          <p:cNvGrpSpPr>
            <a:grpSpLocks/>
          </p:cNvGrpSpPr>
          <p:nvPr/>
        </p:nvGrpSpPr>
        <p:grpSpPr bwMode="auto">
          <a:xfrm>
            <a:off x="2089150" y="692150"/>
            <a:ext cx="1176338" cy="2116138"/>
            <a:chOff x="2089101" y="692696"/>
            <a:chExt cx="1176183" cy="2116036"/>
          </a:xfrm>
        </p:grpSpPr>
        <p:sp>
          <p:nvSpPr>
            <p:cNvPr id="54" name="Double flèche verticale 53"/>
            <p:cNvSpPr/>
            <p:nvPr/>
          </p:nvSpPr>
          <p:spPr>
            <a:xfrm flipH="1">
              <a:off x="2695446" y="692696"/>
              <a:ext cx="161904" cy="2116036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" name="Rectangle à coins arrondis 7"/>
            <p:cNvSpPr>
              <a:spLocks noChangeArrowheads="1"/>
            </p:cNvSpPr>
            <p:nvPr/>
          </p:nvSpPr>
          <p:spPr bwMode="auto">
            <a:xfrm>
              <a:off x="2089101" y="1484784"/>
              <a:ext cx="1176183" cy="3706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Contrat de performance</a:t>
              </a:r>
              <a:endParaRPr lang="fr-FR" altLang="fr-FR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/>
          <p:cNvGrpSpPr>
            <a:grpSpLocks/>
          </p:cNvGrpSpPr>
          <p:nvPr/>
        </p:nvGrpSpPr>
        <p:grpSpPr bwMode="auto">
          <a:xfrm>
            <a:off x="6588125" y="2036763"/>
            <a:ext cx="887413" cy="922337"/>
            <a:chOff x="6588224" y="2036125"/>
            <a:chExt cx="886779" cy="922416"/>
          </a:xfrm>
        </p:grpSpPr>
        <p:sp>
          <p:nvSpPr>
            <p:cNvPr id="57" name="Double flèche verticale 56"/>
            <p:cNvSpPr/>
            <p:nvPr/>
          </p:nvSpPr>
          <p:spPr>
            <a:xfrm rot="1647728">
              <a:off x="6934052" y="2036125"/>
              <a:ext cx="193537" cy="922416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" name="Rectangle à coins arrondis 21"/>
            <p:cNvSpPr>
              <a:spLocks noChangeArrowheads="1"/>
            </p:cNvSpPr>
            <p:nvPr/>
          </p:nvSpPr>
          <p:spPr bwMode="auto">
            <a:xfrm>
              <a:off x="6588224" y="2277446"/>
              <a:ext cx="886779" cy="2460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altLang="fr-FR" sz="8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Contrat d’achat</a:t>
              </a:r>
              <a:endParaRPr lang="fr-FR" altLang="fr-FR" sz="1050" b="1" dirty="0"/>
            </a:p>
          </p:txBody>
        </p:sp>
      </p:grpSp>
      <p:sp>
        <p:nvSpPr>
          <p:cNvPr id="59" name="Ellipse 58"/>
          <p:cNvSpPr>
            <a:spLocks noChangeArrowheads="1"/>
          </p:cNvSpPr>
          <p:nvPr/>
        </p:nvSpPr>
        <p:spPr bwMode="auto">
          <a:xfrm>
            <a:off x="6184900" y="4535488"/>
            <a:ext cx="1092200" cy="792162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b="1">
                <a:latin typeface="Calibri" panose="020F0502020204030204" pitchFamily="34" charset="0"/>
              </a:rPr>
              <a:t>WACEM</a:t>
            </a:r>
            <a:endParaRPr lang="fr-FR" altLang="fr-FR" sz="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>
                <a:latin typeface="Calibri" panose="020F0502020204030204" pitchFamily="34" charset="0"/>
              </a:rPr>
              <a:t>SNPT</a:t>
            </a:r>
            <a:endParaRPr lang="fr-FR" altLang="fr-FR"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>
                <a:latin typeface="Calibri" panose="020F0502020204030204" pitchFamily="34" charset="0"/>
              </a:rPr>
              <a:t>SCANTOGO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Ellipse 24"/>
          <p:cNvSpPr>
            <a:spLocks noChangeArrowheads="1"/>
          </p:cNvSpPr>
          <p:nvPr/>
        </p:nvSpPr>
        <p:spPr bwMode="auto">
          <a:xfrm>
            <a:off x="2360613" y="4424363"/>
            <a:ext cx="977900" cy="903287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1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Calibri" panose="020F0502020204030204" pitchFamily="34" charset="0"/>
              </a:rPr>
              <a:t>Clients MT/BT</a:t>
            </a:r>
            <a:endParaRPr lang="fr-FR" altLang="fr-FR" sz="7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e 60"/>
          <p:cNvGrpSpPr>
            <a:grpSpLocks/>
          </p:cNvGrpSpPr>
          <p:nvPr/>
        </p:nvGrpSpPr>
        <p:grpSpPr bwMode="auto">
          <a:xfrm>
            <a:off x="4051300" y="1358900"/>
            <a:ext cx="1016000" cy="565150"/>
            <a:chOff x="4050958" y="1359307"/>
            <a:chExt cx="1016060" cy="564743"/>
          </a:xfrm>
        </p:grpSpPr>
        <p:sp>
          <p:nvSpPr>
            <p:cNvPr id="62" name="Rectangle à coins arrondis 16"/>
            <p:cNvSpPr>
              <a:spLocks noChangeArrowheads="1"/>
            </p:cNvSpPr>
            <p:nvPr/>
          </p:nvSpPr>
          <p:spPr bwMode="auto">
            <a:xfrm>
              <a:off x="4050958" y="1359307"/>
              <a:ext cx="1016060" cy="5647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IPP</a:t>
              </a:r>
              <a:endParaRPr lang="fr-FR" altLang="fr-FR" sz="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Image 17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668" y="1628800"/>
              <a:ext cx="768380" cy="24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1333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0" y="2514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678623" y="122649"/>
            <a:ext cx="5711315" cy="5053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3200" b="1" dirty="0">
                <a:ln/>
                <a:solidFill>
                  <a:srgbClr val="00B050"/>
                </a:solidFill>
                <a:ea typeface="Calibri"/>
                <a:cs typeface="Times New Roman"/>
              </a:rPr>
              <a:t>ETAT TOGOLAIS</a:t>
            </a:r>
            <a:endParaRPr lang="fr-FR" sz="800" b="1" dirty="0">
              <a:ln/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pSp>
        <p:nvGrpSpPr>
          <p:cNvPr id="68" name="Groupe 67"/>
          <p:cNvGrpSpPr>
            <a:grpSpLocks/>
          </p:cNvGrpSpPr>
          <p:nvPr/>
        </p:nvGrpSpPr>
        <p:grpSpPr bwMode="auto">
          <a:xfrm>
            <a:off x="2987675" y="1689100"/>
            <a:ext cx="887413" cy="1279525"/>
            <a:chOff x="2987824" y="1688783"/>
            <a:chExt cx="886779" cy="1280430"/>
          </a:xfrm>
        </p:grpSpPr>
        <p:sp>
          <p:nvSpPr>
            <p:cNvPr id="69" name="Flèche droite 68"/>
            <p:cNvSpPr/>
            <p:nvPr/>
          </p:nvSpPr>
          <p:spPr>
            <a:xfrm rot="7949953">
              <a:off x="2849694" y="2229850"/>
              <a:ext cx="1280430" cy="19829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0" name="Rectangle à coins arrondis 21"/>
            <p:cNvSpPr>
              <a:spLocks noChangeArrowheads="1"/>
            </p:cNvSpPr>
            <p:nvPr/>
          </p:nvSpPr>
          <p:spPr bwMode="auto">
            <a:xfrm>
              <a:off x="2987824" y="2276573"/>
              <a:ext cx="886779" cy="2462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altLang="fr-FR" sz="8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Contrat d’achat</a:t>
              </a:r>
              <a:endParaRPr lang="fr-FR" altLang="fr-FR" sz="1050" b="1" dirty="0"/>
            </a:p>
          </p:txBody>
        </p:sp>
      </p:grpSp>
      <p:grpSp>
        <p:nvGrpSpPr>
          <p:cNvPr id="71" name="Groupe 70"/>
          <p:cNvGrpSpPr>
            <a:grpSpLocks/>
          </p:cNvGrpSpPr>
          <p:nvPr/>
        </p:nvGrpSpPr>
        <p:grpSpPr bwMode="auto">
          <a:xfrm>
            <a:off x="6146800" y="2943225"/>
            <a:ext cx="884238" cy="865188"/>
            <a:chOff x="6147287" y="2943102"/>
            <a:chExt cx="883768" cy="866000"/>
          </a:xfrm>
        </p:grpSpPr>
        <p:sp>
          <p:nvSpPr>
            <p:cNvPr id="72" name="Rectangle à coins arrondis 71"/>
            <p:cNvSpPr/>
            <p:nvPr/>
          </p:nvSpPr>
          <p:spPr>
            <a:xfrm>
              <a:off x="6147287" y="2943102"/>
              <a:ext cx="883768" cy="866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100">
                <a:ea typeface="Calibri"/>
                <a:cs typeface="Times New Roman"/>
              </a:endParaRPr>
            </a:p>
          </p:txBody>
        </p:sp>
        <p:pic>
          <p:nvPicPr>
            <p:cNvPr id="73" name="Imag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016280"/>
              <a:ext cx="548025" cy="60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Groupe 73"/>
          <p:cNvGrpSpPr>
            <a:grpSpLocks/>
          </p:cNvGrpSpPr>
          <p:nvPr/>
        </p:nvGrpSpPr>
        <p:grpSpPr bwMode="auto">
          <a:xfrm>
            <a:off x="2284413" y="2897188"/>
            <a:ext cx="1055687" cy="819150"/>
            <a:chOff x="2284414" y="2897662"/>
            <a:chExt cx="1054924" cy="819370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2284414" y="2897662"/>
              <a:ext cx="1054924" cy="81937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100">
                <a:ea typeface="Calibri"/>
                <a:cs typeface="Times New Roman"/>
              </a:endParaRPr>
            </a:p>
          </p:txBody>
        </p:sp>
        <p:pic>
          <p:nvPicPr>
            <p:cNvPr id="76" name="Image 15" descr="Logo_CE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262" y="3016280"/>
              <a:ext cx="567803" cy="64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e 76"/>
          <p:cNvGrpSpPr>
            <a:grpSpLocks/>
          </p:cNvGrpSpPr>
          <p:nvPr/>
        </p:nvGrpSpPr>
        <p:grpSpPr bwMode="auto">
          <a:xfrm>
            <a:off x="4052888" y="5635625"/>
            <a:ext cx="1108075" cy="1022350"/>
            <a:chOff x="3995936" y="5373216"/>
            <a:chExt cx="1108026" cy="1021715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3995936" y="5373216"/>
              <a:ext cx="1108026" cy="102171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100">
                <a:ea typeface="Calibri"/>
                <a:cs typeface="Times New Roman"/>
              </a:endParaRPr>
            </a:p>
          </p:txBody>
        </p:sp>
        <p:pic>
          <p:nvPicPr>
            <p:cNvPr id="79" name="Imag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243" y="5546706"/>
              <a:ext cx="776797" cy="60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e 79"/>
          <p:cNvGrpSpPr>
            <a:grpSpLocks/>
          </p:cNvGrpSpPr>
          <p:nvPr/>
        </p:nvGrpSpPr>
        <p:grpSpPr bwMode="auto">
          <a:xfrm>
            <a:off x="3340100" y="3141663"/>
            <a:ext cx="2744788" cy="246062"/>
            <a:chOff x="3339338" y="3140968"/>
            <a:chExt cx="2744830" cy="246459"/>
          </a:xfrm>
        </p:grpSpPr>
        <p:sp>
          <p:nvSpPr>
            <p:cNvPr id="81" name="Double flèche horizontale 80"/>
            <p:cNvSpPr/>
            <p:nvPr/>
          </p:nvSpPr>
          <p:spPr>
            <a:xfrm>
              <a:off x="3339338" y="3140968"/>
              <a:ext cx="2744830" cy="246459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" name="Rectangle à coins arrondis 21"/>
            <p:cNvSpPr>
              <a:spLocks noChangeArrowheads="1"/>
            </p:cNvSpPr>
            <p:nvPr/>
          </p:nvSpPr>
          <p:spPr bwMode="auto">
            <a:xfrm>
              <a:off x="4117225" y="3140968"/>
              <a:ext cx="887427" cy="24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altLang="fr-FR" sz="8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Contrat d’achat</a:t>
              </a:r>
              <a:endParaRPr lang="fr-FR" altLang="fr-FR" sz="1050" b="1" dirty="0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4498975" y="3435350"/>
            <a:ext cx="122238" cy="2200275"/>
          </a:xfrm>
          <a:prstGeom prst="rect">
            <a:avLst/>
          </a:prstGeom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4" name="Flèche droite 83"/>
          <p:cNvSpPr/>
          <p:nvPr/>
        </p:nvSpPr>
        <p:spPr>
          <a:xfrm rot="16200000" flipV="1">
            <a:off x="3963194" y="2388394"/>
            <a:ext cx="1217613" cy="288925"/>
          </a:xfrm>
          <a:prstGeom prst="rightArrow">
            <a:avLst/>
          </a:prstGeom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85" name="Rectangle à coins arrondis 21"/>
          <p:cNvSpPr>
            <a:spLocks noChangeArrowheads="1"/>
          </p:cNvSpPr>
          <p:nvPr/>
        </p:nvSpPr>
        <p:spPr bwMode="auto">
          <a:xfrm>
            <a:off x="4117975" y="4124325"/>
            <a:ext cx="885825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</a:p>
        </p:txBody>
      </p:sp>
      <p:grpSp>
        <p:nvGrpSpPr>
          <p:cNvPr id="86" name="Group 10"/>
          <p:cNvGrpSpPr>
            <a:grpSpLocks/>
          </p:cNvGrpSpPr>
          <p:nvPr/>
        </p:nvGrpSpPr>
        <p:grpSpPr bwMode="auto">
          <a:xfrm>
            <a:off x="3046413" y="5076825"/>
            <a:ext cx="887412" cy="1293813"/>
            <a:chOff x="3046413" y="5076825"/>
            <a:chExt cx="887412" cy="1293813"/>
          </a:xfrm>
        </p:grpSpPr>
        <p:sp>
          <p:nvSpPr>
            <p:cNvPr id="87" name="Flèche droite 86"/>
            <p:cNvSpPr/>
            <p:nvPr/>
          </p:nvSpPr>
          <p:spPr>
            <a:xfrm rot="13623075">
              <a:off x="2907506" y="5557044"/>
              <a:ext cx="1293813" cy="33337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8" name="Rectangle à coins arrondis 21"/>
            <p:cNvSpPr>
              <a:spLocks noChangeArrowheads="1"/>
            </p:cNvSpPr>
            <p:nvPr/>
          </p:nvSpPr>
          <p:spPr bwMode="auto">
            <a:xfrm>
              <a:off x="3046413" y="5600700"/>
              <a:ext cx="887412" cy="2460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b="1">
                  <a:latin typeface="Arial" panose="020B0604020202020204" pitchFamily="34" charset="0"/>
                  <a:cs typeface="Arial" panose="020B0604020202020204" pitchFamily="34" charset="0"/>
                </a:rPr>
                <a:t>Régulation</a:t>
              </a:r>
            </a:p>
          </p:txBody>
        </p:sp>
      </p:grpSp>
      <p:grpSp>
        <p:nvGrpSpPr>
          <p:cNvPr id="89" name="Group 1"/>
          <p:cNvGrpSpPr>
            <a:grpSpLocks/>
          </p:cNvGrpSpPr>
          <p:nvPr/>
        </p:nvGrpSpPr>
        <p:grpSpPr bwMode="auto">
          <a:xfrm>
            <a:off x="2124075" y="3716338"/>
            <a:ext cx="1316038" cy="714375"/>
            <a:chOff x="2124075" y="3716338"/>
            <a:chExt cx="1316038" cy="714375"/>
          </a:xfrm>
        </p:grpSpPr>
        <p:sp>
          <p:nvSpPr>
            <p:cNvPr id="90" name="Flèche vers le bas 89"/>
            <p:cNvSpPr/>
            <p:nvPr/>
          </p:nvSpPr>
          <p:spPr>
            <a:xfrm>
              <a:off x="2617788" y="3716338"/>
              <a:ext cx="315912" cy="7143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1" name="Rectangle à coins arrondis 21"/>
            <p:cNvSpPr>
              <a:spLocks noChangeArrowheads="1"/>
            </p:cNvSpPr>
            <p:nvPr/>
          </p:nvSpPr>
          <p:spPr bwMode="auto">
            <a:xfrm>
              <a:off x="2124075" y="3878263"/>
              <a:ext cx="1316038" cy="2460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b="1">
                  <a:latin typeface="Arial" panose="020B0604020202020204" pitchFamily="34" charset="0"/>
                  <a:cs typeface="Arial" panose="020B0604020202020204" pitchFamily="34" charset="0"/>
                </a:rPr>
                <a:t>Contrat de fourniture</a:t>
              </a:r>
            </a:p>
          </p:txBody>
        </p:sp>
      </p:grp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5961063" y="3808413"/>
            <a:ext cx="1316037" cy="727075"/>
            <a:chOff x="5961063" y="3808413"/>
            <a:chExt cx="1316037" cy="727075"/>
          </a:xfrm>
        </p:grpSpPr>
        <p:sp>
          <p:nvSpPr>
            <p:cNvPr id="93" name="Flèche vers le bas 92"/>
            <p:cNvSpPr/>
            <p:nvPr/>
          </p:nvSpPr>
          <p:spPr>
            <a:xfrm>
              <a:off x="6448425" y="3808413"/>
              <a:ext cx="284163" cy="7270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" name="Rectangle à coins arrondis 21"/>
            <p:cNvSpPr>
              <a:spLocks noChangeArrowheads="1"/>
            </p:cNvSpPr>
            <p:nvPr/>
          </p:nvSpPr>
          <p:spPr bwMode="auto">
            <a:xfrm>
              <a:off x="5961063" y="3951288"/>
              <a:ext cx="1316037" cy="2460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b="1">
                  <a:latin typeface="Arial" panose="020B0604020202020204" pitchFamily="34" charset="0"/>
                  <a:cs typeface="Arial" panose="020B0604020202020204" pitchFamily="34" charset="0"/>
                </a:rPr>
                <a:t>Contrat de fourniture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234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9" grpId="0" animBg="1"/>
      <p:bldP spid="60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Outils de </a:t>
            </a:r>
            <a:r>
              <a:rPr lang="es-ES" dirty="0" err="1" smtClean="0"/>
              <a:t>Planification</a:t>
            </a:r>
            <a:r>
              <a:rPr lang="es-ES" dirty="0" smtClean="0"/>
              <a:t> </a:t>
            </a:r>
            <a:r>
              <a:rPr lang="es-ES" dirty="0" err="1" smtClean="0"/>
              <a:t>Energétique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Le Togo </a:t>
            </a:r>
            <a:r>
              <a:rPr lang="es-ES" dirty="0" err="1" smtClean="0"/>
              <a:t>dispose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Système</a:t>
            </a:r>
            <a:r>
              <a:rPr lang="es-ES" dirty="0" smtClean="0"/>
              <a:t> </a:t>
            </a:r>
            <a:r>
              <a:rPr lang="es-ES" dirty="0" err="1" smtClean="0"/>
              <a:t>d’Information</a:t>
            </a:r>
            <a:r>
              <a:rPr lang="es-ES" dirty="0" smtClean="0"/>
              <a:t> </a:t>
            </a:r>
            <a:r>
              <a:rPr lang="es-ES" dirty="0" err="1" smtClean="0"/>
              <a:t>Energétique</a:t>
            </a:r>
            <a:r>
              <a:rPr lang="es-ES" dirty="0" smtClean="0"/>
              <a:t> </a:t>
            </a:r>
            <a:r>
              <a:rPr lang="es-ES" dirty="0" err="1" smtClean="0"/>
              <a:t>opérationnel</a:t>
            </a:r>
            <a:r>
              <a:rPr lang="es-ES" dirty="0" smtClean="0"/>
              <a:t> </a:t>
            </a:r>
            <a:r>
              <a:rPr lang="es-ES" dirty="0" err="1" smtClean="0"/>
              <a:t>depuis</a:t>
            </a:r>
            <a:r>
              <a:rPr lang="es-ES" dirty="0" smtClean="0"/>
              <a:t> 2005 </a:t>
            </a:r>
            <a:r>
              <a:rPr lang="es-ES" dirty="0" err="1" smtClean="0"/>
              <a:t>logé</a:t>
            </a:r>
            <a:r>
              <a:rPr lang="es-ES" dirty="0" smtClean="0"/>
              <a:t> </a:t>
            </a:r>
            <a:r>
              <a:rPr lang="es-ES" dirty="0" err="1" smtClean="0"/>
              <a:t>au</a:t>
            </a:r>
            <a:r>
              <a:rPr lang="es-ES" dirty="0" smtClean="0"/>
              <a:t> </a:t>
            </a:r>
            <a:r>
              <a:rPr lang="es-ES" dirty="0" err="1" smtClean="0"/>
              <a:t>sein</a:t>
            </a:r>
            <a:r>
              <a:rPr lang="es-ES" dirty="0" smtClean="0"/>
              <a:t> de la DGE,</a:t>
            </a:r>
          </a:p>
          <a:p>
            <a:pPr marL="0" indent="0">
              <a:buNone/>
            </a:pPr>
            <a:r>
              <a:rPr lang="es-ES" dirty="0" smtClean="0"/>
              <a:t>Une </a:t>
            </a:r>
            <a:r>
              <a:rPr lang="es-ES" dirty="0" err="1" smtClean="0"/>
              <a:t>équipe</a:t>
            </a:r>
            <a:r>
              <a:rPr lang="es-ES" dirty="0" smtClean="0"/>
              <a:t> de </a:t>
            </a:r>
            <a:r>
              <a:rPr lang="es-ES" dirty="0" err="1" smtClean="0"/>
              <a:t>cinq</a:t>
            </a:r>
            <a:r>
              <a:rPr lang="es-ES" dirty="0" smtClean="0"/>
              <a:t> (5) </a:t>
            </a:r>
            <a:r>
              <a:rPr lang="es-ES" dirty="0" err="1" smtClean="0"/>
              <a:t>pesonne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dédiées</a:t>
            </a:r>
            <a:r>
              <a:rPr lang="es-ES" dirty="0" smtClean="0"/>
              <a:t> à ces </a:t>
            </a:r>
            <a:r>
              <a:rPr lang="es-ES" dirty="0" err="1" smtClean="0"/>
              <a:t>tâches</a:t>
            </a:r>
            <a:r>
              <a:rPr lang="es-ES" dirty="0" smtClean="0"/>
              <a:t>:</a:t>
            </a:r>
            <a:endParaRPr lang="es-ES" dirty="0"/>
          </a:p>
          <a:p>
            <a:pPr>
              <a:buFontTx/>
              <a:buChar char="-"/>
            </a:pPr>
            <a:r>
              <a:rPr lang="es-ES" dirty="0" err="1" smtClean="0"/>
              <a:t>Elaborer</a:t>
            </a:r>
            <a:r>
              <a:rPr lang="es-ES" dirty="0" smtClean="0"/>
              <a:t> les </a:t>
            </a:r>
            <a:r>
              <a:rPr lang="es-ES" dirty="0" err="1" smtClean="0"/>
              <a:t>bilans</a:t>
            </a:r>
            <a:r>
              <a:rPr lang="es-ES" dirty="0" smtClean="0"/>
              <a:t> </a:t>
            </a:r>
            <a:r>
              <a:rPr lang="es-ES" dirty="0" err="1" smtClean="0"/>
              <a:t>énergétiques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Calculer</a:t>
            </a:r>
            <a:r>
              <a:rPr lang="es-ES" dirty="0" smtClean="0"/>
              <a:t> les </a:t>
            </a:r>
            <a:r>
              <a:rPr lang="es-ES" dirty="0" err="1" smtClean="0"/>
              <a:t>indicateurs</a:t>
            </a:r>
            <a:r>
              <a:rPr lang="es-ES" dirty="0" smtClean="0"/>
              <a:t> </a:t>
            </a:r>
            <a:r>
              <a:rPr lang="es-ES" dirty="0" err="1" smtClean="0"/>
              <a:t>énergétiques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Analyser</a:t>
            </a:r>
            <a:r>
              <a:rPr lang="es-ES" dirty="0" smtClean="0"/>
              <a:t> la </a:t>
            </a:r>
            <a:r>
              <a:rPr lang="es-ES" dirty="0" err="1" smtClean="0"/>
              <a:t>situation</a:t>
            </a:r>
            <a:r>
              <a:rPr lang="es-ES" dirty="0" smtClean="0"/>
              <a:t> </a:t>
            </a:r>
            <a:r>
              <a:rPr lang="es-ES" dirty="0" err="1" smtClean="0"/>
              <a:t>énergétique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Proposer</a:t>
            </a:r>
            <a:r>
              <a:rPr lang="es-ES" dirty="0" smtClean="0"/>
              <a:t> des </a:t>
            </a:r>
            <a:r>
              <a:rPr lang="es-ES" dirty="0" err="1" smtClean="0"/>
              <a:t>orientations</a:t>
            </a:r>
            <a:r>
              <a:rPr lang="es-ES" dirty="0" smtClean="0"/>
              <a:t> de </a:t>
            </a:r>
            <a:r>
              <a:rPr lang="es-ES" dirty="0" err="1" smtClean="0"/>
              <a:t>politique</a:t>
            </a:r>
            <a:r>
              <a:rPr lang="es-ES" dirty="0" smtClean="0"/>
              <a:t> </a:t>
            </a:r>
            <a:r>
              <a:rPr lang="es-ES" dirty="0" err="1" smtClean="0"/>
              <a:t>énergétique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Outils de </a:t>
            </a:r>
            <a:r>
              <a:rPr lang="es-ES" dirty="0" err="1" smtClean="0"/>
              <a:t>Planification</a:t>
            </a:r>
            <a:r>
              <a:rPr lang="es-ES" dirty="0" smtClean="0"/>
              <a:t> </a:t>
            </a:r>
            <a:r>
              <a:rPr lang="es-ES" dirty="0" err="1" smtClean="0"/>
              <a:t>Energétique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 err="1" smtClean="0"/>
              <a:t>collecte</a:t>
            </a:r>
            <a:r>
              <a:rPr lang="es-ES" dirty="0" smtClean="0"/>
              <a:t> de </a:t>
            </a:r>
            <a:r>
              <a:rPr lang="es-ES" dirty="0" err="1" smtClean="0"/>
              <a:t>données</a:t>
            </a:r>
            <a:r>
              <a:rPr lang="es-ES" dirty="0" smtClean="0"/>
              <a:t> </a:t>
            </a:r>
            <a:r>
              <a:rPr lang="es-ES" dirty="0" err="1" smtClean="0"/>
              <a:t>énergétiques</a:t>
            </a:r>
            <a:r>
              <a:rPr lang="es-ES" dirty="0" smtClean="0"/>
              <a:t> se </a:t>
            </a:r>
            <a:r>
              <a:rPr lang="es-ES" dirty="0" err="1" smtClean="0"/>
              <a:t>fait</a:t>
            </a:r>
            <a:r>
              <a:rPr lang="es-ES" dirty="0" smtClean="0"/>
              <a:t> à </a:t>
            </a:r>
            <a:r>
              <a:rPr lang="es-ES" dirty="0" err="1" smtClean="0"/>
              <a:t>travers</a:t>
            </a:r>
            <a:r>
              <a:rPr lang="es-ES" dirty="0" smtClean="0"/>
              <a:t> des fiches de </a:t>
            </a:r>
            <a:r>
              <a:rPr lang="es-ES" dirty="0" err="1" smtClean="0"/>
              <a:t>collecte</a:t>
            </a:r>
            <a:r>
              <a:rPr lang="es-ES" dirty="0" smtClean="0"/>
              <a:t> </a:t>
            </a:r>
            <a:r>
              <a:rPr lang="es-ES" dirty="0" err="1" smtClean="0"/>
              <a:t>adressées</a:t>
            </a:r>
            <a:r>
              <a:rPr lang="es-ES" dirty="0" smtClean="0"/>
              <a:t> </a:t>
            </a:r>
            <a:r>
              <a:rPr lang="es-ES" dirty="0" err="1" smtClean="0"/>
              <a:t>aux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 </a:t>
            </a:r>
            <a:r>
              <a:rPr lang="es-ES" dirty="0" err="1" smtClean="0"/>
              <a:t>focaux</a:t>
            </a:r>
            <a:r>
              <a:rPr lang="es-ES" dirty="0" smtClean="0"/>
              <a:t> </a:t>
            </a:r>
            <a:r>
              <a:rPr lang="es-ES" dirty="0" err="1" smtClean="0"/>
              <a:t>désignés</a:t>
            </a:r>
            <a:r>
              <a:rPr lang="es-ES" dirty="0" smtClean="0"/>
              <a:t> par les </a:t>
            </a:r>
            <a:r>
              <a:rPr lang="es-ES" dirty="0" err="1" smtClean="0"/>
              <a:t>fournisseurs</a:t>
            </a:r>
            <a:r>
              <a:rPr lang="es-ES" dirty="0" smtClean="0"/>
              <a:t> de </a:t>
            </a:r>
            <a:r>
              <a:rPr lang="es-ES" dirty="0" err="1" smtClean="0"/>
              <a:t>données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Difficultés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dirty="0" err="1" smtClean="0"/>
              <a:t>Retard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la </a:t>
            </a:r>
            <a:r>
              <a:rPr lang="es-ES" dirty="0" err="1" smtClean="0"/>
              <a:t>collecte</a:t>
            </a:r>
            <a:r>
              <a:rPr lang="es-ES" dirty="0" smtClean="0"/>
              <a:t> de </a:t>
            </a:r>
            <a:r>
              <a:rPr lang="es-ES" dirty="0" err="1" smtClean="0"/>
              <a:t>données</a:t>
            </a:r>
            <a:r>
              <a:rPr lang="es-ES" dirty="0" smtClean="0"/>
              <a:t> </a:t>
            </a:r>
            <a:r>
              <a:rPr lang="es-ES" dirty="0" err="1" smtClean="0"/>
              <a:t>pour</a:t>
            </a:r>
            <a:r>
              <a:rPr lang="es-ES" dirty="0" smtClean="0"/>
              <a:t> </a:t>
            </a:r>
            <a:r>
              <a:rPr lang="es-ES" dirty="0" err="1" smtClean="0"/>
              <a:t>diverses</a:t>
            </a:r>
            <a:r>
              <a:rPr lang="es-ES" dirty="0" smtClean="0"/>
              <a:t> </a:t>
            </a:r>
            <a:r>
              <a:rPr lang="es-ES" dirty="0" err="1" smtClean="0"/>
              <a:t>raisons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Manque de </a:t>
            </a:r>
            <a:r>
              <a:rPr lang="es-ES" dirty="0" err="1" smtClean="0"/>
              <a:t>moyens</a:t>
            </a:r>
            <a:r>
              <a:rPr lang="es-ES" dirty="0" smtClean="0"/>
              <a:t> </a:t>
            </a:r>
            <a:r>
              <a:rPr lang="es-ES" dirty="0" err="1" smtClean="0"/>
              <a:t>matériels</a:t>
            </a:r>
            <a:r>
              <a:rPr lang="es-ES" dirty="0" smtClean="0"/>
              <a:t> et </a:t>
            </a:r>
            <a:r>
              <a:rPr lang="es-ES" dirty="0" err="1" smtClean="0"/>
              <a:t>financiers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101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051" y="264802"/>
            <a:ext cx="8229600" cy="990600"/>
          </a:xfrm>
        </p:spPr>
        <p:txBody>
          <a:bodyPr/>
          <a:lstStyle/>
          <a:p>
            <a:r>
              <a:rPr lang="es-ES" dirty="0" smtClean="0"/>
              <a:t>Quelques </a:t>
            </a:r>
            <a:r>
              <a:rPr lang="es-ES" dirty="0" err="1" smtClean="0"/>
              <a:t>résultats</a:t>
            </a:r>
            <a:r>
              <a:rPr lang="es-ES" dirty="0" smtClean="0"/>
              <a:t> du SIE</a:t>
            </a:r>
            <a:endParaRPr lang="es-ES" dirty="0"/>
          </a:p>
        </p:txBody>
      </p:sp>
      <p:pic>
        <p:nvPicPr>
          <p:cNvPr id="1027" name="Graphiqu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255402"/>
            <a:ext cx="3992563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phiqu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601"/>
            <a:ext cx="3825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raphiqu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99" y="4024551"/>
            <a:ext cx="3878263" cy="20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668" y="3561785"/>
            <a:ext cx="399256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Consommation finale par source d’énergie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9088" y="3561785"/>
            <a:ext cx="399256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Consommation finale par secteur d’activité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6330934"/>
            <a:ext cx="502579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Consommation finale dans le secteur des ménages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051" y="264802"/>
            <a:ext cx="8229600" cy="990600"/>
          </a:xfrm>
        </p:spPr>
        <p:txBody>
          <a:bodyPr/>
          <a:lstStyle/>
          <a:p>
            <a:r>
              <a:rPr lang="es-ES" dirty="0"/>
              <a:t>Quelques </a:t>
            </a:r>
            <a:r>
              <a:rPr lang="es-ES" dirty="0" err="1"/>
              <a:t>résultats</a:t>
            </a:r>
            <a:r>
              <a:rPr lang="es-ES" dirty="0"/>
              <a:t> du SIE</a:t>
            </a:r>
          </a:p>
        </p:txBody>
      </p:sp>
      <p:pic>
        <p:nvPicPr>
          <p:cNvPr id="2050" name="Graphiqu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" y="1628800"/>
            <a:ext cx="7992888" cy="442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7664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de la consommation d’énergie, du PIB et de la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2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051" y="264802"/>
            <a:ext cx="8229600" cy="990600"/>
          </a:xfrm>
        </p:spPr>
        <p:txBody>
          <a:bodyPr/>
          <a:lstStyle/>
          <a:p>
            <a:r>
              <a:rPr lang="es-ES" dirty="0"/>
              <a:t>Quelques </a:t>
            </a:r>
            <a:r>
              <a:rPr lang="es-ES" dirty="0" err="1"/>
              <a:t>résultats</a:t>
            </a:r>
            <a:r>
              <a:rPr lang="es-ES" dirty="0"/>
              <a:t> du SIE</a:t>
            </a:r>
          </a:p>
        </p:txBody>
      </p:sp>
      <p:pic>
        <p:nvPicPr>
          <p:cNvPr id="3074" name="Graphiqu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1" y="1484784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7664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de la consommation par type d’énergie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8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Existence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SIG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Le </a:t>
            </a:r>
            <a:r>
              <a:rPr lang="es-ES" dirty="0" err="1" smtClean="0"/>
              <a:t>ministère</a:t>
            </a:r>
            <a:r>
              <a:rPr lang="es-ES" dirty="0" smtClean="0"/>
              <a:t> des mines et de </a:t>
            </a:r>
            <a:r>
              <a:rPr lang="es-ES" dirty="0" err="1" smtClean="0"/>
              <a:t>l’énergie</a:t>
            </a:r>
            <a:r>
              <a:rPr lang="es-ES" dirty="0" smtClean="0"/>
              <a:t>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dispose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> </a:t>
            </a:r>
            <a:r>
              <a:rPr lang="es-ES" dirty="0" err="1" smtClean="0"/>
              <a:t>encore</a:t>
            </a:r>
            <a:r>
              <a:rPr lang="es-ES" dirty="0" smtClean="0"/>
              <a:t> de SIG.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Des </a:t>
            </a:r>
            <a:r>
              <a:rPr lang="es-ES" dirty="0" err="1" smtClean="0"/>
              <a:t>démarches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actuellement</a:t>
            </a:r>
            <a:r>
              <a:rPr lang="es-ES" dirty="0" smtClean="0"/>
              <a:t> en </a:t>
            </a:r>
            <a:r>
              <a:rPr lang="es-ES" dirty="0" err="1" smtClean="0"/>
              <a:t>cours</a:t>
            </a:r>
            <a:r>
              <a:rPr lang="es-ES" dirty="0" smtClean="0"/>
              <a:t> </a:t>
            </a:r>
            <a:r>
              <a:rPr lang="es-ES" dirty="0" err="1" smtClean="0"/>
              <a:t>pour</a:t>
            </a:r>
            <a:r>
              <a:rPr lang="es-ES" dirty="0" smtClean="0"/>
              <a:t> une </a:t>
            </a:r>
            <a:r>
              <a:rPr lang="es-ES" dirty="0" err="1" smtClean="0"/>
              <a:t>formation</a:t>
            </a:r>
            <a:r>
              <a:rPr lang="es-ES" dirty="0" smtClean="0"/>
              <a:t> des </a:t>
            </a:r>
            <a:r>
              <a:rPr lang="es-ES" dirty="0" err="1" smtClean="0"/>
              <a:t>agents</a:t>
            </a:r>
            <a:r>
              <a:rPr lang="es-ES" dirty="0" smtClean="0"/>
              <a:t> du </a:t>
            </a:r>
            <a:r>
              <a:rPr lang="es-ES" dirty="0" err="1" smtClean="0"/>
              <a:t>ministère</a:t>
            </a:r>
            <a:r>
              <a:rPr lang="es-ES" dirty="0" smtClean="0"/>
              <a:t> en SIG par </a:t>
            </a:r>
            <a:r>
              <a:rPr lang="es-ES" dirty="0" err="1" smtClean="0"/>
              <a:t>l’INSEED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181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2448743"/>
          </a:xfrm>
          <a:effectLst>
            <a:outerShdw blurRad="254000" dist="127000" dir="2700000" algn="tl" rotWithShape="0">
              <a:schemeClr val="tx2">
                <a:alpha val="50000"/>
              </a:schemeClr>
            </a:outerShdw>
          </a:effectLst>
        </p:spPr>
        <p:txBody>
          <a:bodyPr lIns="180000" tIns="180000" rIns="180000" bIns="180000" rtlCol="0">
            <a:normAutofit/>
          </a:bodyPr>
          <a:lstStyle/>
          <a:p>
            <a:pPr algn="ctr">
              <a:buNone/>
              <a:defRPr/>
            </a:pPr>
            <a:endParaRPr lang="es-ES" sz="4000" dirty="0" smtClean="0"/>
          </a:p>
          <a:p>
            <a:pPr algn="ctr">
              <a:buNone/>
              <a:defRPr/>
            </a:pPr>
            <a:r>
              <a:rPr lang="es-ES" sz="4000" dirty="0" err="1" smtClean="0"/>
              <a:t>Merci</a:t>
            </a:r>
            <a:r>
              <a:rPr lang="es-ES" sz="4000" dirty="0" smtClean="0"/>
              <a:t>!</a:t>
            </a:r>
            <a:endParaRPr lang="es-E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5" name="Picture 14" descr="ACP PROGRAMME-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6" name="Picture 15" descr="EU-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7" name="Picture 16" descr="ACP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18" name="Picture 17" descr="ECREE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 descr="Noveltis-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0" name="Picture 19" descr="KNUST-0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6" name="Picture 25" descr="MTIE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Présentation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94771"/>
            <a:ext cx="4176122" cy="48955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Superficie: 56 600 Km</a:t>
            </a:r>
            <a:r>
              <a:rPr lang="fr-FR" baseline="30000" dirty="0" smtClean="0"/>
              <a:t>2</a:t>
            </a:r>
          </a:p>
          <a:p>
            <a:pPr marL="0" indent="0">
              <a:buNone/>
            </a:pPr>
            <a:endParaRPr lang="fr-FR" baseline="30000" dirty="0"/>
          </a:p>
          <a:p>
            <a:pPr marL="0" indent="0">
              <a:buNone/>
            </a:pPr>
            <a:r>
              <a:rPr lang="fr-FR" dirty="0" smtClean="0"/>
              <a:t>Population: </a:t>
            </a:r>
            <a:r>
              <a:rPr lang="fr-FR" dirty="0"/>
              <a:t>7 552 318 </a:t>
            </a:r>
            <a:r>
              <a:rPr lang="fr-FR" dirty="0" smtClean="0"/>
              <a:t>habitants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en </a:t>
            </a:r>
            <a:r>
              <a:rPr lang="fr-FR" dirty="0"/>
              <a:t>(2015)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Potentiel</a:t>
            </a:r>
            <a:r>
              <a:rPr lang="es-ES" dirty="0" smtClean="0"/>
              <a:t> en </a:t>
            </a:r>
            <a:r>
              <a:rPr lang="es-ES" dirty="0" err="1" smtClean="0"/>
              <a:t>énergétique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Hydrocarbure: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Néant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Hydroélectricité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00050" lvl="1" indent="0" algn="just">
              <a:buNone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études réalisées par la cabinet d’études «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Tractionnel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en 1984 (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validée en 2015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ont identifié 39 sites dont 23 présentent un potentiel individuel supérieur à 2 MW. L’essentiel de ce potentiel se trouve sur les fleuves Mono et Oti. La puissance potentielle de l’ensemble de ces sites est de 224 MW à laquelle correspond  un productible potentiel estimé à 850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/an.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solaire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00050" lvl="1" indent="0" algn="just">
              <a:buNone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mesures effectuées permettent d’estimer l’énergie solaire globale moyenne sur un plan horizontal, notamment à Atakpamé (4,4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/j) et Mango (4,5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kwh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/j).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Eolien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lvl="1" indent="0" algn="just">
              <a:buNone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vitesse des vents mesurée sont varient en moyenne entre  3 et 4 m/s. </a:t>
            </a:r>
          </a:p>
          <a:p>
            <a:pPr marL="0" indent="0">
              <a:buNone/>
            </a:pPr>
            <a:endParaRPr lang="es-ES" dirty="0" smtClean="0">
              <a:solidFill>
                <a:srgbClr val="103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Planification</a:t>
            </a:r>
            <a:r>
              <a:rPr lang="es-ES" dirty="0" smtClean="0"/>
              <a:t> et </a:t>
            </a:r>
            <a:r>
              <a:rPr lang="es-ES" dirty="0" err="1" smtClean="0"/>
              <a:t>électrification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urale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>
              <a:solidFill>
                <a:srgbClr val="10346A"/>
              </a:solidFill>
            </a:endParaRPr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 err="1" smtClean="0"/>
              <a:t>planification</a:t>
            </a:r>
            <a:r>
              <a:rPr lang="es-ES" dirty="0" smtClean="0"/>
              <a:t> du </a:t>
            </a:r>
            <a:r>
              <a:rPr lang="es-ES" dirty="0" err="1" smtClean="0"/>
              <a:t>secteur</a:t>
            </a:r>
            <a:r>
              <a:rPr lang="es-ES" dirty="0" smtClean="0"/>
              <a:t> de </a:t>
            </a:r>
            <a:r>
              <a:rPr lang="es-ES" dirty="0" err="1" smtClean="0"/>
              <a:t>l’énergie</a:t>
            </a:r>
            <a:r>
              <a:rPr lang="es-ES" dirty="0" smtClean="0"/>
              <a:t> et </a:t>
            </a:r>
            <a:r>
              <a:rPr lang="es-ES" dirty="0" err="1" smtClean="0"/>
              <a:t>l’électrification</a:t>
            </a:r>
            <a:r>
              <a:rPr lang="es-ES" dirty="0" smtClean="0"/>
              <a:t> en </a:t>
            </a:r>
            <a:r>
              <a:rPr lang="es-ES" dirty="0" err="1" smtClean="0"/>
              <a:t>milieu</a:t>
            </a:r>
            <a:r>
              <a:rPr lang="es-ES" dirty="0" smtClean="0"/>
              <a:t> rural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pour</a:t>
            </a:r>
            <a:r>
              <a:rPr lang="es-ES" dirty="0" smtClean="0"/>
              <a:t> le </a:t>
            </a:r>
            <a:r>
              <a:rPr lang="es-ES" dirty="0" err="1" smtClean="0"/>
              <a:t>moment</a:t>
            </a:r>
            <a:r>
              <a:rPr lang="es-ES" dirty="0" smtClean="0"/>
              <a:t> </a:t>
            </a:r>
            <a:r>
              <a:rPr lang="es-ES" dirty="0" err="1" smtClean="0"/>
              <a:t>assurées</a:t>
            </a:r>
            <a:r>
              <a:rPr lang="es-ES" dirty="0" smtClean="0"/>
              <a:t> par la </a:t>
            </a:r>
            <a:r>
              <a:rPr lang="es-ES" dirty="0" err="1" smtClean="0"/>
              <a:t>Direction</a:t>
            </a:r>
            <a:r>
              <a:rPr lang="es-ES" dirty="0" smtClean="0"/>
              <a:t> Générale de </a:t>
            </a:r>
            <a:r>
              <a:rPr lang="es-ES" dirty="0" err="1" smtClean="0"/>
              <a:t>l’Energie</a:t>
            </a:r>
            <a:r>
              <a:rPr lang="es-ES" dirty="0" smtClean="0"/>
              <a:t>, </a:t>
            </a:r>
            <a:r>
              <a:rPr lang="es-ES" dirty="0" err="1" smtClean="0"/>
              <a:t>mais</a:t>
            </a:r>
            <a:r>
              <a:rPr lang="es-ES" dirty="0" smtClean="0"/>
              <a:t> une </a:t>
            </a:r>
            <a:r>
              <a:rPr lang="es-ES" dirty="0" err="1" smtClean="0"/>
              <a:t>agence</a:t>
            </a:r>
            <a:r>
              <a:rPr lang="es-ES" dirty="0" smtClean="0"/>
              <a:t> </a:t>
            </a:r>
            <a:r>
              <a:rPr lang="es-ES" dirty="0" err="1" smtClean="0"/>
              <a:t>chargée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l’électrification</a:t>
            </a:r>
            <a:r>
              <a:rPr lang="es-ES" dirty="0" smtClean="0"/>
              <a:t> </a:t>
            </a:r>
            <a:r>
              <a:rPr lang="es-ES" dirty="0" err="1" smtClean="0"/>
              <a:t>rurale</a:t>
            </a:r>
            <a:r>
              <a:rPr lang="es-ES" dirty="0" smtClean="0"/>
              <a:t> et des </a:t>
            </a:r>
            <a:r>
              <a:rPr lang="es-ES" dirty="0" err="1" smtClean="0"/>
              <a:t>Energies</a:t>
            </a:r>
            <a:r>
              <a:rPr lang="es-ES" dirty="0" smtClean="0"/>
              <a:t> </a:t>
            </a:r>
            <a:r>
              <a:rPr lang="es-ES" dirty="0" err="1" smtClean="0"/>
              <a:t>renouvelables</a:t>
            </a:r>
            <a:r>
              <a:rPr lang="es-ES" dirty="0" smtClean="0"/>
              <a:t> </a:t>
            </a:r>
            <a:r>
              <a:rPr lang="es-ES" dirty="0" err="1" smtClean="0"/>
              <a:t>vient</a:t>
            </a:r>
            <a:r>
              <a:rPr lang="es-ES" dirty="0" smtClean="0"/>
              <a:t> </a:t>
            </a:r>
            <a:r>
              <a:rPr lang="es-ES" dirty="0" err="1" smtClean="0"/>
              <a:t>d’être</a:t>
            </a:r>
            <a:r>
              <a:rPr lang="es-ES" dirty="0" smtClean="0"/>
              <a:t> </a:t>
            </a:r>
            <a:r>
              <a:rPr lang="es-ES" dirty="0" err="1" smtClean="0"/>
              <a:t>créée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9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Principaux</a:t>
            </a:r>
            <a:r>
              <a:rPr lang="es-ES" dirty="0" smtClean="0"/>
              <a:t> </a:t>
            </a:r>
            <a:r>
              <a:rPr lang="es-ES" dirty="0" err="1" smtClean="0"/>
              <a:t>acteurs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altLang="fr-FR" b="1" dirty="0">
                <a:latin typeface="Times New Roman" pitchFamily="18" charset="0"/>
                <a:cs typeface="Times New Roman" pitchFamily="18" charset="0"/>
              </a:rPr>
              <a:t>La Direction Générale de l’Energie (DGE) </a:t>
            </a:r>
            <a:endParaRPr lang="fr-FR" alt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le service technique du ministère des mines et de l’Energie, élabore la politique du secteur de l’énergie, et met  en œuvre les actions de l’Etat en matière de développement  de l’énergie.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Principaux</a:t>
            </a:r>
            <a:r>
              <a:rPr lang="es-ES" dirty="0" smtClean="0"/>
              <a:t> </a:t>
            </a:r>
            <a:r>
              <a:rPr lang="es-ES" dirty="0" err="1" smtClean="0"/>
              <a:t>acteurs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altLang="fr-FR" b="1" dirty="0"/>
              <a:t>L’Autorité de Réglementation du Secteur de l’Electricité (ARSE)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b="1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/>
              <a:t>Créée par la loi n°2000-012 du 18 juillet 2000 relative au secteur de l’électricité;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/>
              <a:t>Conduit le processus de délivrance de la convention de concession;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/>
              <a:t>Propose des projets de normes et règlements; 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/>
              <a:t>Certifie la conformité des installations électriques aux normes de sécurité et aux normes techniques applicables,  ainsi que le respect des dispositions de la loi par les concessionnaires et exploitants 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/>
              <a:t>Conciliateur et arbitre en cas de litige entre opérateurs et </a:t>
            </a:r>
            <a:r>
              <a:rPr lang="fr-FR" altLang="fr-FR" dirty="0" smtClean="0"/>
              <a:t>clients</a:t>
            </a:r>
            <a:endParaRPr lang="fr-FR" alt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929373"/>
            <a:ext cx="1225402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Principaux</a:t>
            </a:r>
            <a:r>
              <a:rPr lang="es-ES" dirty="0" smtClean="0"/>
              <a:t> </a:t>
            </a:r>
            <a:r>
              <a:rPr lang="es-ES" dirty="0" err="1" smtClean="0"/>
              <a:t>acteurs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CA" altLang="fr-FR" b="1" dirty="0"/>
              <a:t>La Compagnie Énergie Électrique du Togo (CEET)</a:t>
            </a: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Société d’Etat créée par ordonnance n° 63 –12 du 20 mars 1963;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Sous la tutelle du Ministère des Mines et de l’Energie. 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Missions = distribution et vente de l’électricité sur l’étendu du territoire national;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S’occupe de la production là où le réseau interconnecté n’arrive pas.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76999"/>
            <a:ext cx="12239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Principaux</a:t>
            </a:r>
            <a:r>
              <a:rPr lang="es-ES" dirty="0" smtClean="0"/>
              <a:t> </a:t>
            </a:r>
            <a:r>
              <a:rPr lang="es-ES" dirty="0" err="1" smtClean="0"/>
              <a:t>acteurs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E46C0A"/>
              </a:buClr>
              <a:buNone/>
            </a:pPr>
            <a:r>
              <a:rPr lang="fr-FR" altLang="fr-FR" b="1" dirty="0">
                <a:latin typeface="Times New Roman" pitchFamily="18" charset="0"/>
                <a:cs typeface="Times New Roman" pitchFamily="18" charset="0"/>
              </a:rPr>
              <a:t>La Communauté Électrique du Bénin (CEB): </a:t>
            </a:r>
          </a:p>
          <a:p>
            <a:pPr marL="0" indent="0" algn="just">
              <a:buClr>
                <a:srgbClr val="E46C0A"/>
              </a:buClr>
              <a:buNone/>
            </a:pP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Organisme International à caractère public, créé par l'Accord International du 27 juillet 1968, portant code de l’électricité au Bénin et au Togo;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A l'exclusivité d'exercer les activités de transport, d'importation et d'acheteur unique pour les besoins du Togo et du Bénin. 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L’Accord et le code sont en cours de 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modification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altLang="fr-FR" dirty="0"/>
              <a:t>L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CEB n’aura plus le rôle d’acheteur unique de l’électricité sur les deux (02) 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territoires (Togo et Bénin).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concessions pourront être signées conformément aux règles nationales de passation des marchés publics et de délégation des services publics applicable dans chacun des deux pays.</a:t>
            </a:r>
          </a:p>
          <a:p>
            <a:pPr lvl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51525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86338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Principaux</a:t>
            </a:r>
            <a:r>
              <a:rPr lang="es-ES" dirty="0" smtClean="0"/>
              <a:t> </a:t>
            </a:r>
            <a:r>
              <a:rPr lang="es-ES" dirty="0" err="1" smtClean="0"/>
              <a:t>acteurs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altLang="fr-FR" b="1" dirty="0">
                <a:latin typeface="Times New Roman" pitchFamily="18" charset="0"/>
                <a:cs typeface="Times New Roman" pitchFamily="18" charset="0"/>
              </a:rPr>
              <a:t>ContourGlobal Togo (CGT) :</a:t>
            </a:r>
          </a:p>
          <a:p>
            <a:pPr marL="0" indent="0">
              <a:buNone/>
              <a:defRPr/>
            </a:pP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Producteur indépendant 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Exploite une centrale de 100 MW  installée au Togo depuis octobre 2010, à travers un Partenariat Public Privé</a:t>
            </a:r>
          </a:p>
          <a:p>
            <a:pPr>
              <a:defRPr/>
            </a:pPr>
            <a:endParaRPr lang="fr-FR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alt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941168"/>
            <a:ext cx="23715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1577</TotalTime>
  <Words>685</Words>
  <Application>Microsoft Office PowerPoint</Application>
  <PresentationFormat>Affichage à l'écran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Claridad</vt:lpstr>
      <vt:lpstr>Présentation PowerPoint</vt:lpstr>
      <vt:lpstr>Présentation </vt:lpstr>
      <vt:lpstr>Potentiel en énergétique</vt:lpstr>
      <vt:lpstr>Planification et électrification rurale</vt:lpstr>
      <vt:lpstr>Principaux acteurs </vt:lpstr>
      <vt:lpstr>Principaux acteurs </vt:lpstr>
      <vt:lpstr>Principaux acteurs </vt:lpstr>
      <vt:lpstr>Principaux acteurs </vt:lpstr>
      <vt:lpstr>Principaux acteurs </vt:lpstr>
      <vt:lpstr>Présentation PowerPoint</vt:lpstr>
      <vt:lpstr>Outils de Planification Energétique</vt:lpstr>
      <vt:lpstr>Outils de Planification Energétique</vt:lpstr>
      <vt:lpstr>Quelques résultats du SIE</vt:lpstr>
      <vt:lpstr>Quelques résultats du SIE</vt:lpstr>
      <vt:lpstr>Quelques résultats du SIE</vt:lpstr>
      <vt:lpstr>Existence d’un SIG</vt:lpstr>
      <vt:lpstr>Présentation PowerPoint</vt:lpstr>
    </vt:vector>
  </TitlesOfParts>
  <Company>ITC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Penélope Ramírez González</dc:creator>
  <cp:lastModifiedBy>I F D D</cp:lastModifiedBy>
  <cp:revision>84</cp:revision>
  <dcterms:created xsi:type="dcterms:W3CDTF">2014-06-26T15:06:19Z</dcterms:created>
  <dcterms:modified xsi:type="dcterms:W3CDTF">2016-07-27T15:45:53Z</dcterms:modified>
</cp:coreProperties>
</file>