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82" r:id="rId3"/>
    <p:sldId id="277" r:id="rId4"/>
    <p:sldId id="278" r:id="rId5"/>
    <p:sldId id="284" r:id="rId6"/>
    <p:sldId id="285" r:id="rId7"/>
    <p:sldId id="279" r:id="rId8"/>
    <p:sldId id="283" r:id="rId9"/>
    <p:sldId id="258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nélope Ramírez González" initials="PR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46A"/>
    <a:srgbClr val="FFC000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>
        <p:scale>
          <a:sx n="66" d="100"/>
          <a:sy n="66" d="100"/>
        </p:scale>
        <p:origin x="-135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ocalhost\Users\farukyusufyabo\Documents\Energy%20Mix%20Shee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Sheet2!$B$65</c:f>
              <c:strCache>
                <c:ptCount val="1"/>
                <c:pt idx="0">
                  <c:v>Electricity Access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Sheet2!$A$66:$A$68</c:f>
              <c:numCache>
                <c:formatCode>General</c:formatCode>
                <c:ptCount val="3"/>
                <c:pt idx="0">
                  <c:v>2016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Sheet2!$B$66:$B$68</c:f>
              <c:numCache>
                <c:formatCode>General</c:formatCode>
                <c:ptCount val="3"/>
                <c:pt idx="0">
                  <c:v>40</c:v>
                </c:pt>
                <c:pt idx="1">
                  <c:v>75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235328"/>
        <c:axId val="185236864"/>
      </c:barChart>
      <c:catAx>
        <c:axId val="18523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236864"/>
        <c:crosses val="autoZero"/>
        <c:auto val="1"/>
        <c:lblAlgn val="ctr"/>
        <c:lblOffset val="100"/>
        <c:noMultiLvlLbl val="0"/>
      </c:catAx>
      <c:valAx>
        <c:axId val="18523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23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0.20909</cdr:x>
      <cdr:y>0.4475</cdr:y>
    </cdr:from>
    <cdr:to>
      <cdr:x>0.32453</cdr:x>
      <cdr:y>0.78083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12275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smtClean="0"/>
            <a:t>40%</a:t>
          </a:r>
          <a:endParaRPr lang="en-US" sz="1800"/>
        </a:p>
      </cdr:txBody>
    </cdr:sp>
  </cdr:relSizeAnchor>
  <cdr:relSizeAnchor xmlns:cdr="http://schemas.openxmlformats.org/drawingml/2006/chartDrawing">
    <cdr:from>
      <cdr:x>0.5</cdr:x>
      <cdr:y>0.2375</cdr:y>
    </cdr:from>
    <cdr:to>
      <cdr:x>0.61544</cdr:x>
      <cdr:y>0.57084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0440" y="6515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smtClean="0"/>
            <a:t>75%</a:t>
          </a:r>
          <a:endParaRPr lang="en-US" sz="1800"/>
        </a:p>
      </cdr:txBody>
    </cdr:sp>
  </cdr:relSizeAnchor>
  <cdr:relSizeAnchor xmlns:cdr="http://schemas.openxmlformats.org/drawingml/2006/chartDrawing">
    <cdr:from>
      <cdr:x>0.78357</cdr:x>
      <cdr:y>0.2375</cdr:y>
    </cdr:from>
    <cdr:to>
      <cdr:x>0.89901</cdr:x>
      <cdr:y>0.57084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06586" y="6515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0.78484</cdr:x>
      <cdr:y>0.16667</cdr:y>
    </cdr:from>
    <cdr:to>
      <cdr:x>0.90028</cdr:x>
      <cdr:y>0.5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16630" y="457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smtClean="0"/>
            <a:t>90%</a:t>
          </a:r>
          <a:endParaRPr lang="en-US" sz="18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5E70C-182B-4C8B-98AB-D835870FB564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0CF66-65E6-4174-857A-807D177D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5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98003" y="8830144"/>
            <a:ext cx="2981739" cy="4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940EB792-4145-4E95-AF19-36C79CA7E0E9}" type="slidenum">
              <a:rPr lang="en-GB" altLang="en-US"/>
              <a:pPr algn="r"/>
              <a:t>5</a:t>
            </a:fld>
            <a:endParaRPr lang="en-GB" altLang="en-US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157429C-6406-4D35-B8CA-D2D70AEDA11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2E39F-CE6D-4D17-8325-F0D7C002D922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A8652-6F6E-471A-A006-0BDBF3E4D5A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8084C-1AA3-4A42-B0C6-BFF1FB754D2E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F8187-26B4-422E-A305-81D51F1C760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E5D2E-CA98-492F-B83C-6ABF7392468B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801CD-0084-4D23-BFCE-4940F0239F5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659A6-A6D3-4CF5-9EF0-AA8E1969A061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9146A-E842-43BA-AC64-5E2D94A19C1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3C377-9C76-4B54-B68E-616686485C71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55D43-C6A3-4E0F-B552-F07BCDEF2D9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8C9EE-2780-4F42-9AD9-AC4E45F4066F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78493-A777-49D2-B969-645E13ECFBB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162EB-31E9-4BCD-9664-49F5B37702A1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B9BF6-C038-423C-9410-3DC09613ADD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0D142-53F1-41D7-9575-0199C0DCE707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E018D-E1CB-405B-AE11-1F6741D75FF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85F04-C9C5-48FB-BB2F-0A045144AEBC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2B840-9B9F-4745-89FF-7F3AD8E3B4A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6D165-E975-417C-81FF-3C44C59C828F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F2C4-1EC2-4778-9B20-C758D1E34F0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BF298-A6BE-41E3-B091-53378234C93F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83FF5-0852-4CB9-B35C-921B11EE13F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EFFF9-6A8E-4401-9400-A1AA95FC13C4}" type="datetimeFigureOut">
              <a:rPr lang="es-ES" smtClean="0"/>
              <a:pPr>
                <a:defRPr/>
              </a:pPr>
              <a:t>27/07/2016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4112B1-9832-45C8-ADAA-2D8F54533CE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fyyabo@gmail.com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yomibisi@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484741" y="548680"/>
            <a:ext cx="80593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000" dirty="0">
              <a:solidFill>
                <a:srgbClr val="C6D9F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2000" b="1" i="1" dirty="0" smtClean="0"/>
              <a:t>Regional Validation Workshop on the use of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2000" b="1" i="1" dirty="0" smtClean="0"/>
              <a:t>Geographical Information Systems in the energy sector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2000" b="1" i="1" u="sng" dirty="0" smtClean="0"/>
              <a:t>July 26-28,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2000" b="1" i="1" u="sng" dirty="0" smtClean="0"/>
              <a:t>Dakar, Senegal</a:t>
            </a:r>
            <a:endParaRPr lang="es-ES" altLang="es-ES" sz="2000" u="sng" dirty="0"/>
          </a:p>
        </p:txBody>
      </p:sp>
      <p:sp>
        <p:nvSpPr>
          <p:cNvPr id="21" name="1 Título"/>
          <p:cNvSpPr txBox="1">
            <a:spLocks/>
          </p:cNvSpPr>
          <p:nvPr/>
        </p:nvSpPr>
        <p:spPr bwMode="auto">
          <a:xfrm>
            <a:off x="722603" y="2420888"/>
            <a:ext cx="7848871" cy="154700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11200" b="1" dirty="0" smtClean="0">
                <a:solidFill>
                  <a:srgbClr val="10346A"/>
                </a:solidFill>
                <a:cs typeface="Arial" pitchFamily="34" charset="0"/>
              </a:rPr>
              <a:t>Energy and Rural </a:t>
            </a:r>
            <a:r>
              <a:rPr lang="en-US" sz="11200" b="1" dirty="0" smtClean="0">
                <a:solidFill>
                  <a:srgbClr val="10346A"/>
                </a:solidFill>
                <a:cs typeface="Arial" pitchFamily="34" charset="0"/>
              </a:rPr>
              <a:t>Electrification</a:t>
            </a:r>
            <a:r>
              <a:rPr lang="es-ES" sz="11200" b="1" dirty="0" smtClean="0">
                <a:solidFill>
                  <a:srgbClr val="10346A"/>
                </a:solidFill>
                <a:cs typeface="Arial" pitchFamily="34" charset="0"/>
              </a:rPr>
              <a:t> </a:t>
            </a:r>
            <a:r>
              <a:rPr lang="en-US" sz="11200" b="1" dirty="0" smtClean="0">
                <a:solidFill>
                  <a:srgbClr val="10346A"/>
                </a:solidFill>
                <a:cs typeface="Arial" pitchFamily="34" charset="0"/>
              </a:rPr>
              <a:t>Planning</a:t>
            </a:r>
            <a:r>
              <a:rPr lang="es-ES" sz="11200" b="1" dirty="0" smtClean="0">
                <a:solidFill>
                  <a:srgbClr val="10346A"/>
                </a:solidFill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11200" b="1" dirty="0" smtClean="0">
                <a:cs typeface="Arial" pitchFamily="34" charset="0"/>
              </a:rPr>
              <a:t>in </a:t>
            </a:r>
            <a:r>
              <a:rPr lang="en-US" sz="11200" b="1" dirty="0" smtClean="0">
                <a:cs typeface="Arial" pitchFamily="34" charset="0"/>
              </a:rPr>
              <a:t>Nigeria</a:t>
            </a:r>
            <a:r>
              <a:rPr lang="es-ES" sz="11200" b="1" dirty="0">
                <a:cs typeface="Arial" pitchFamily="34" charset="0"/>
              </a:rPr>
              <a:t/>
            </a:r>
            <a:br>
              <a:rPr lang="es-ES" sz="11200" b="1" dirty="0">
                <a:cs typeface="Arial" pitchFamily="34" charset="0"/>
              </a:rPr>
            </a:br>
            <a:r>
              <a:rPr lang="es-ES" b="1" dirty="0">
                <a:cs typeface="Arial" pitchFamily="34" charset="0"/>
              </a:rPr>
              <a:t/>
            </a:r>
            <a:br>
              <a:rPr lang="es-ES" b="1" dirty="0">
                <a:cs typeface="Arial" pitchFamily="34" charset="0"/>
              </a:rPr>
            </a:br>
            <a:endParaRPr lang="es-ES" sz="2000" b="1" dirty="0"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55576" y="6017386"/>
            <a:ext cx="7992888" cy="626627"/>
            <a:chOff x="395536" y="6017386"/>
            <a:chExt cx="7992888" cy="626627"/>
          </a:xfrm>
        </p:grpSpPr>
        <p:pic>
          <p:nvPicPr>
            <p:cNvPr id="11" name="Picture 10" descr="ACP PROGRAMME-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6017386"/>
              <a:ext cx="598412" cy="587602"/>
            </a:xfrm>
            <a:prstGeom prst="rect">
              <a:avLst/>
            </a:prstGeom>
          </p:spPr>
        </p:pic>
        <p:pic>
          <p:nvPicPr>
            <p:cNvPr id="12" name="Picture 11" descr="EU-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600" y="6021288"/>
              <a:ext cx="758278" cy="603271"/>
            </a:xfrm>
            <a:prstGeom prst="rect">
              <a:avLst/>
            </a:prstGeom>
          </p:spPr>
        </p:pic>
        <p:pic>
          <p:nvPicPr>
            <p:cNvPr id="13" name="Picture 12" descr="ACP-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80" y="6021288"/>
              <a:ext cx="648072" cy="451895"/>
            </a:xfrm>
            <a:prstGeom prst="rect">
              <a:avLst/>
            </a:prstGeom>
          </p:spPr>
        </p:pic>
        <p:pic>
          <p:nvPicPr>
            <p:cNvPr id="22" name="Picture 21" descr="ECREE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6093296"/>
              <a:ext cx="504056" cy="504056"/>
            </a:xfrm>
            <a:prstGeom prst="rect">
              <a:avLst/>
            </a:prstGeom>
          </p:spPr>
        </p:pic>
        <p:pic>
          <p:nvPicPr>
            <p:cNvPr id="23" name="Picture 22" descr="Noveltis-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6016" y="6309320"/>
              <a:ext cx="936104" cy="334693"/>
            </a:xfrm>
            <a:prstGeom prst="rect">
              <a:avLst/>
            </a:prstGeom>
          </p:spPr>
        </p:pic>
        <p:pic>
          <p:nvPicPr>
            <p:cNvPr id="24" name="Picture 23" descr="KNUST-0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28" y="6237312"/>
              <a:ext cx="620779" cy="364211"/>
            </a:xfrm>
            <a:prstGeom prst="rect">
              <a:avLst/>
            </a:prstGeom>
          </p:spPr>
        </p:pic>
        <p:pic>
          <p:nvPicPr>
            <p:cNvPr id="25" name="Picture 24" descr="MTIE-0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200" y="6381328"/>
              <a:ext cx="1104908" cy="243420"/>
            </a:xfrm>
            <a:prstGeom prst="rect">
              <a:avLst/>
            </a:prstGeom>
          </p:spPr>
        </p:pic>
        <p:pic>
          <p:nvPicPr>
            <p:cNvPr id="26" name="Picture 25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6309320"/>
              <a:ext cx="864096" cy="288032"/>
            </a:xfrm>
            <a:prstGeom prst="rect">
              <a:avLst/>
            </a:prstGeom>
          </p:spPr>
        </p:pic>
      </p:grpSp>
      <p:sp>
        <p:nvSpPr>
          <p:cNvPr id="14" name="1 Título"/>
          <p:cNvSpPr txBox="1">
            <a:spLocks/>
          </p:cNvSpPr>
          <p:nvPr/>
        </p:nvSpPr>
        <p:spPr bwMode="auto">
          <a:xfrm>
            <a:off x="1259904" y="3645024"/>
            <a:ext cx="6480175" cy="223224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s-ES" sz="9600" b="1" dirty="0" smtClean="0">
              <a:solidFill>
                <a:srgbClr val="10346A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9600" b="1" dirty="0" err="1" smtClean="0">
                <a:solidFill>
                  <a:srgbClr val="10346A"/>
                </a:solidFill>
                <a:cs typeface="Arial" pitchFamily="34" charset="0"/>
              </a:rPr>
              <a:t>Engr</a:t>
            </a:r>
            <a:r>
              <a:rPr lang="es-ES" sz="9600" b="1" dirty="0" smtClean="0">
                <a:solidFill>
                  <a:srgbClr val="10346A"/>
                </a:solidFill>
                <a:cs typeface="Arial" pitchFamily="34" charset="0"/>
              </a:rPr>
              <a:t>. A. </a:t>
            </a:r>
            <a:r>
              <a:rPr lang="es-ES" sz="9600" b="1" dirty="0" err="1" smtClean="0">
                <a:solidFill>
                  <a:srgbClr val="10346A"/>
                </a:solidFill>
                <a:cs typeface="Arial" pitchFamily="34" charset="0"/>
              </a:rPr>
              <a:t>Adebisi</a:t>
            </a:r>
            <a:endParaRPr lang="es-ES" sz="9600" b="1" dirty="0" smtClean="0">
              <a:solidFill>
                <a:srgbClr val="10346A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7200" b="1" dirty="0" smtClean="0">
                <a:solidFill>
                  <a:srgbClr val="10346A"/>
                </a:solidFill>
                <a:cs typeface="Arial" pitchFamily="34" charset="0"/>
              </a:rPr>
              <a:t>Director, </a:t>
            </a:r>
            <a:r>
              <a:rPr lang="es-ES" sz="7200" b="1" dirty="0" err="1" smtClean="0">
                <a:solidFill>
                  <a:srgbClr val="10346A"/>
                </a:solidFill>
                <a:cs typeface="Arial" pitchFamily="34" charset="0"/>
              </a:rPr>
              <a:t>Renewable</a:t>
            </a:r>
            <a:r>
              <a:rPr lang="es-ES" sz="7200" b="1" dirty="0" smtClean="0">
                <a:solidFill>
                  <a:srgbClr val="10346A"/>
                </a:solidFill>
                <a:cs typeface="Arial" pitchFamily="34" charset="0"/>
              </a:rPr>
              <a:t> and Rural </a:t>
            </a:r>
            <a:r>
              <a:rPr lang="es-ES" sz="7200" b="1" dirty="0" err="1" smtClean="0">
                <a:solidFill>
                  <a:srgbClr val="10346A"/>
                </a:solidFill>
                <a:cs typeface="Arial" pitchFamily="34" charset="0"/>
              </a:rPr>
              <a:t>Power</a:t>
            </a:r>
            <a:r>
              <a:rPr lang="es-ES" sz="7200" b="1" dirty="0" smtClean="0">
                <a:solidFill>
                  <a:srgbClr val="10346A"/>
                </a:solidFill>
                <a:cs typeface="Arial" pitchFamily="34" charset="0"/>
              </a:rPr>
              <a:t> Access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7200" b="1" dirty="0" smtClean="0">
                <a:solidFill>
                  <a:srgbClr val="10346A"/>
                </a:solidFill>
                <a:cs typeface="Arial" pitchFamily="34" charset="0"/>
              </a:rPr>
              <a:t>Federal </a:t>
            </a:r>
            <a:r>
              <a:rPr lang="es-ES" sz="7200" b="1" dirty="0" err="1" smtClean="0">
                <a:solidFill>
                  <a:srgbClr val="10346A"/>
                </a:solidFill>
                <a:cs typeface="Arial" pitchFamily="34" charset="0"/>
              </a:rPr>
              <a:t>Ministry</a:t>
            </a:r>
            <a:r>
              <a:rPr lang="es-ES" sz="7200" b="1" dirty="0" smtClean="0">
                <a:solidFill>
                  <a:srgbClr val="10346A"/>
                </a:solidFill>
                <a:cs typeface="Arial" pitchFamily="34" charset="0"/>
              </a:rPr>
              <a:t> of </a:t>
            </a:r>
            <a:r>
              <a:rPr lang="es-ES" sz="7200" b="1" dirty="0" err="1" smtClean="0">
                <a:solidFill>
                  <a:srgbClr val="10346A"/>
                </a:solidFill>
                <a:cs typeface="Arial" pitchFamily="34" charset="0"/>
              </a:rPr>
              <a:t>Power</a:t>
            </a:r>
            <a:r>
              <a:rPr lang="es-ES" sz="7200" b="1" dirty="0" smtClean="0">
                <a:solidFill>
                  <a:srgbClr val="10346A"/>
                </a:solidFill>
                <a:cs typeface="Arial" pitchFamily="34" charset="0"/>
              </a:rPr>
              <a:t>, Works and </a:t>
            </a:r>
            <a:r>
              <a:rPr lang="es-ES" sz="7200" b="1" dirty="0" err="1" smtClean="0">
                <a:solidFill>
                  <a:srgbClr val="10346A"/>
                </a:solidFill>
                <a:cs typeface="Arial" pitchFamily="34" charset="0"/>
              </a:rPr>
              <a:t>Housing</a:t>
            </a:r>
            <a:r>
              <a:rPr lang="es-ES" sz="7200" b="1" dirty="0" smtClean="0">
                <a:solidFill>
                  <a:srgbClr val="10346A"/>
                </a:solidFill>
                <a:cs typeface="Arial" pitchFamily="34" charset="0"/>
              </a:rPr>
              <a:t>, Nigeria</a:t>
            </a:r>
          </a:p>
          <a:p>
            <a:pPr fontAlgn="auto">
              <a:spcAft>
                <a:spcPts val="0"/>
              </a:spcAft>
              <a:defRPr/>
            </a:pPr>
            <a:endParaRPr lang="es-ES" sz="7200" b="1" dirty="0" smtClean="0">
              <a:solidFill>
                <a:srgbClr val="10346A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7200" b="1" dirty="0" smtClean="0">
                <a:solidFill>
                  <a:srgbClr val="10346A"/>
                </a:solidFill>
                <a:cs typeface="Arial" pitchFamily="34" charset="0"/>
              </a:rPr>
              <a:t>&amp;</a:t>
            </a:r>
          </a:p>
          <a:p>
            <a:pPr fontAlgn="auto">
              <a:spcAft>
                <a:spcPts val="0"/>
              </a:spcAft>
              <a:defRPr/>
            </a:pPr>
            <a:endParaRPr lang="es-ES" sz="7200" b="1" dirty="0" smtClean="0">
              <a:solidFill>
                <a:srgbClr val="10346A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9600" b="1" dirty="0" err="1" smtClean="0">
                <a:solidFill>
                  <a:srgbClr val="10346A"/>
                </a:solidFill>
                <a:cs typeface="Arial" pitchFamily="34" charset="0"/>
              </a:rPr>
              <a:t>Obehi</a:t>
            </a:r>
            <a:r>
              <a:rPr lang="es-ES" sz="9600" b="1" dirty="0" smtClean="0">
                <a:solidFill>
                  <a:srgbClr val="10346A"/>
                </a:solidFill>
                <a:cs typeface="Arial" pitchFamily="34" charset="0"/>
              </a:rPr>
              <a:t> </a:t>
            </a:r>
            <a:r>
              <a:rPr lang="es-ES" sz="9600" b="1" dirty="0" err="1" smtClean="0">
                <a:solidFill>
                  <a:srgbClr val="10346A"/>
                </a:solidFill>
                <a:cs typeface="Arial" pitchFamily="34" charset="0"/>
              </a:rPr>
              <a:t>Eguakhide</a:t>
            </a:r>
            <a:endParaRPr lang="es-ES" sz="9600" b="1" dirty="0" smtClean="0">
              <a:solidFill>
                <a:srgbClr val="10346A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7200" b="1" dirty="0" err="1" smtClean="0">
                <a:solidFill>
                  <a:srgbClr val="10346A"/>
                </a:solidFill>
                <a:cs typeface="Arial" pitchFamily="34" charset="0"/>
              </a:rPr>
              <a:t>EcoPro</a:t>
            </a:r>
            <a:r>
              <a:rPr lang="es-ES" sz="7200" b="1" dirty="0" smtClean="0">
                <a:solidFill>
                  <a:srgbClr val="10346A"/>
                </a:solidFill>
                <a:cs typeface="Arial" pitchFamily="34" charset="0"/>
              </a:rPr>
              <a:t> </a:t>
            </a:r>
            <a:r>
              <a:rPr lang="es-ES" sz="7200" b="1" dirty="0" err="1" smtClean="0">
                <a:solidFill>
                  <a:srgbClr val="10346A"/>
                </a:solidFill>
                <a:cs typeface="Arial" pitchFamily="34" charset="0"/>
              </a:rPr>
              <a:t>Resources</a:t>
            </a:r>
            <a:r>
              <a:rPr lang="es-ES" sz="7200" b="1" dirty="0" smtClean="0">
                <a:solidFill>
                  <a:srgbClr val="10346A"/>
                </a:solidFill>
                <a:cs typeface="Arial" pitchFamily="34" charset="0"/>
              </a:rPr>
              <a:t> </a:t>
            </a:r>
            <a:r>
              <a:rPr lang="es-ES" sz="7200" b="1" dirty="0" err="1" smtClean="0">
                <a:solidFill>
                  <a:srgbClr val="10346A"/>
                </a:solidFill>
                <a:cs typeface="Arial" pitchFamily="34" charset="0"/>
              </a:rPr>
              <a:t>Limited</a:t>
            </a:r>
            <a:r>
              <a:rPr lang="es-ES" sz="7200" b="1" dirty="0">
                <a:cs typeface="Arial" pitchFamily="34" charset="0"/>
              </a:rPr>
              <a:t/>
            </a:r>
            <a:br>
              <a:rPr lang="es-ES" sz="7200" b="1" dirty="0">
                <a:cs typeface="Arial" pitchFamily="34" charset="0"/>
              </a:rPr>
            </a:br>
            <a:r>
              <a:rPr lang="es-ES" b="1" dirty="0">
                <a:cs typeface="Arial" pitchFamily="34" charset="0"/>
              </a:rPr>
              <a:t/>
            </a:r>
            <a:br>
              <a:rPr lang="es-ES" b="1" dirty="0">
                <a:cs typeface="Arial" pitchFamily="34" charset="0"/>
              </a:rPr>
            </a:br>
            <a:endParaRPr lang="es-ES" sz="20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validation of Action Plans of RE, EE &amp;SE4ALL</a:t>
            </a:r>
          </a:p>
          <a:p>
            <a:r>
              <a:rPr lang="en-US" dirty="0" smtClean="0"/>
              <a:t>FMPWH in collaboration with EU/GIZ and working with REA is developing a rural electrification GIS mapping of the country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5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2776" y="1316567"/>
            <a:ext cx="807402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Avenir Next" charset="0"/>
                <a:ea typeface="Avenir Next" charset="0"/>
                <a:cs typeface="Avenir Next" charset="0"/>
              </a:rPr>
              <a:t>Energy Access Targets: </a:t>
            </a:r>
          </a:p>
          <a:p>
            <a:pPr algn="just" eaLnBrk="1" hangingPunct="1">
              <a:defRPr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To increase electricity access to 75% &amp; 90% by 2020 &amp; 2030 respectively; Access to modern energy for cooking of 53% &amp; 78% in 2020 &amp; 2030; Use of Butane Gas (LPG) or (CNG) of 15% &amp; 25% by 2020 &amp; 2030; Firewood consumption to reduce by 50% in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606426" y="3244851"/>
            <a:ext cx="808037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Avenir Next" charset="0"/>
                <a:ea typeface="Avenir Next" charset="0"/>
                <a:cs typeface="Avenir Next" charset="0"/>
              </a:rPr>
              <a:t>Renewable Energy Targets:    </a:t>
            </a:r>
          </a:p>
          <a:p>
            <a:pPr algn="just" eaLnBrk="1" hangingPunct="1">
              <a:defRPr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Renewable Energy mix of 38% and 31% by 2020 and 2030 respectively:    28% hydro (SM&amp;L hydro), 6% solar, 1% biomass and 3% wind by 2020   20% hydro (SM&amp;L hydro), 7% solar, 1% biomass and 4% wind by 2030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776" y="4842934"/>
            <a:ext cx="8074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Avenir Next" charset="0"/>
                <a:ea typeface="Avenir Next" charset="0"/>
                <a:cs typeface="Avenir Next" charset="0"/>
              </a:rPr>
              <a:t>Energy Efficiency Targets:      </a:t>
            </a:r>
          </a:p>
          <a:p>
            <a:pPr eaLnBrk="1" hangingPunct="1">
              <a:defRPr/>
            </a:pPr>
            <a:r>
              <a:rPr lang="en-US" sz="1600" dirty="0">
                <a:latin typeface="Avenir Next" charset="0"/>
                <a:ea typeface="Avenir Next" charset="0"/>
                <a:cs typeface="Avenir Next" charset="0"/>
              </a:rPr>
              <a:t>Overall, EE will increase by at least 20% by 2020 and 50% by 2030;      40% Efficient lighting by 2020 and almost 100% by 2030;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2555875" y="374651"/>
            <a:ext cx="4567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  <a:latin typeface="Avenir Next"/>
                <a:ea typeface="Avenir Next"/>
                <a:cs typeface="Avenir Next"/>
              </a:rPr>
              <a:t>Nigeria’s SE4All Targets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8748714" y="6117167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7293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258889" y="503767"/>
            <a:ext cx="7291387" cy="448733"/>
          </a:xfrm>
        </p:spPr>
        <p:txBody>
          <a:bodyPr>
            <a:normAutofit fontScale="90000"/>
          </a:bodyPr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>Electricity Access Projection  – 2030 </a:t>
            </a:r>
          </a:p>
        </p:txBody>
      </p:sp>
      <p:sp>
        <p:nvSpPr>
          <p:cNvPr id="18450" name="Slide Number Placeholder 2"/>
          <p:cNvSpPr txBox="1">
            <a:spLocks/>
          </p:cNvSpPr>
          <p:nvPr/>
        </p:nvSpPr>
        <p:spPr bwMode="auto">
          <a:xfrm>
            <a:off x="7526338" y="6553201"/>
            <a:ext cx="360362" cy="1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193675" indent="-19208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457200" indent="-261938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614363" indent="-15557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749300" indent="-13017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1206500" indent="-130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1663700" indent="-130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2120900" indent="-130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2578100" indent="-130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C9FE88-2A2C-4077-8FBA-1A5D595B9869}" type="slidenum">
              <a:rPr lang="en-GB" altLang="en-US" sz="700">
                <a:latin typeface="Arial" pitchFamily="34" charset="0"/>
              </a:rPr>
              <a:pPr eaLnBrk="1" hangingPunct="1"/>
              <a:t>4</a:t>
            </a:fld>
            <a:endParaRPr lang="en-GB" altLang="en-US" sz="700">
              <a:latin typeface="Arial" pitchFamily="34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755576" y="1124744"/>
          <a:ext cx="7920880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8675689" y="611716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554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0" y="682625"/>
            <a:ext cx="9144000" cy="0"/>
          </a:xfrm>
          <a:prstGeom prst="line">
            <a:avLst/>
          </a:prstGeom>
          <a:ln w="1016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323528" y="73025"/>
            <a:ext cx="8336261" cy="80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altLang="en-US" sz="2400" b="1" dirty="0">
                <a:solidFill>
                  <a:srgbClr val="00AC4E"/>
                </a:solidFill>
              </a:rPr>
              <a:t>Geographical Distribution of Electrified Communities in Nigeria</a:t>
            </a:r>
          </a:p>
        </p:txBody>
      </p:sp>
      <p:sp>
        <p:nvSpPr>
          <p:cNvPr id="19461" name="TextBox 49"/>
          <p:cNvSpPr txBox="1">
            <a:spLocks noChangeArrowheads="1"/>
          </p:cNvSpPr>
          <p:nvPr/>
        </p:nvSpPr>
        <p:spPr bwMode="auto">
          <a:xfrm>
            <a:off x="8789194" y="6324601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/>
              <a:t>9</a:t>
            </a:r>
          </a:p>
        </p:txBody>
      </p:sp>
      <p:pic>
        <p:nvPicPr>
          <p:cNvPr id="19465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69528"/>
            <a:ext cx="7825939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54"/>
          <p:cNvSpPr>
            <a:spLocks noChangeArrowheads="1"/>
          </p:cNvSpPr>
          <p:nvPr/>
        </p:nvSpPr>
        <p:spPr bwMode="auto">
          <a:xfrm>
            <a:off x="856104" y="6335713"/>
            <a:ext cx="6734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dirty="0" smtClean="0">
                <a:latin typeface="Calibri" pitchFamily="34" charset="0"/>
              </a:rPr>
              <a:t>Map </a:t>
            </a:r>
            <a:r>
              <a:rPr lang="en-GB" altLang="en-US" sz="2400" dirty="0">
                <a:latin typeface="Calibri" pitchFamily="34" charset="0"/>
              </a:rPr>
              <a:t>showing electrified and un-electrified clusters </a:t>
            </a:r>
            <a:endParaRPr lang="en-US" alt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8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 txBox="1">
            <a:spLocks/>
          </p:cNvSpPr>
          <p:nvPr/>
        </p:nvSpPr>
        <p:spPr bwMode="auto">
          <a:xfrm>
            <a:off x="917972" y="1"/>
            <a:ext cx="78867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GB" altLang="en-US" b="1" dirty="0">
                <a:latin typeface="Comic Sans MS" pitchFamily="66" charset="0"/>
              </a:rPr>
              <a:t>Nigeria’s Power Sector Potentials</a:t>
            </a:r>
            <a:endParaRPr lang="en-US" altLang="en-US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82625"/>
            <a:ext cx="9144000" cy="0"/>
          </a:xfrm>
          <a:prstGeom prst="line">
            <a:avLst/>
          </a:prstGeom>
          <a:ln w="1016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3" name="Group 16"/>
          <p:cNvGrpSpPr>
            <a:grpSpLocks/>
          </p:cNvGrpSpPr>
          <p:nvPr/>
        </p:nvGrpSpPr>
        <p:grpSpPr bwMode="auto">
          <a:xfrm>
            <a:off x="7594998" y="-3175"/>
            <a:ext cx="1758553" cy="1059735"/>
            <a:chOff x="10109213" y="72575"/>
            <a:chExt cx="2345165" cy="1059741"/>
          </a:xfrm>
        </p:grpSpPr>
        <p:pic>
          <p:nvPicPr>
            <p:cNvPr id="174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3984" y="72575"/>
              <a:ext cx="592947" cy="73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Box 18"/>
            <p:cNvSpPr txBox="1">
              <a:spLocks noChangeArrowheads="1"/>
            </p:cNvSpPr>
            <p:nvPr/>
          </p:nvSpPr>
          <p:spPr bwMode="auto">
            <a:xfrm>
              <a:off x="10109213" y="793760"/>
              <a:ext cx="2345165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altLang="en-US" sz="800" b="1">
                  <a:solidFill>
                    <a:srgbClr val="00B050"/>
                  </a:solidFill>
                </a:rPr>
                <a:t>Federal Ministry of Power, works and housing</a:t>
              </a:r>
              <a:r>
                <a:rPr lang="en-GB" altLang="en-US" sz="800"/>
                <a:t>.</a:t>
              </a:r>
            </a:p>
          </p:txBody>
        </p:sp>
      </p:grpSp>
      <p:pic>
        <p:nvPicPr>
          <p:cNvPr id="17417" name="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16" y="692696"/>
            <a:ext cx="7320558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"/>
          <p:cNvSpPr>
            <a:spLocks noChangeArrowheads="1"/>
          </p:cNvSpPr>
          <p:nvPr/>
        </p:nvSpPr>
        <p:spPr bwMode="auto">
          <a:xfrm>
            <a:off x="1153716" y="5703889"/>
            <a:ext cx="76902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altLang="zh-CN" b="1" dirty="0">
                <a:latin typeface="Tahoma" pitchFamily="34" charset="0"/>
                <a:cs typeface="Tahoma" pitchFamily="34" charset="0"/>
              </a:rPr>
              <a:t>A recent study by GIZ/</a:t>
            </a:r>
            <a:r>
              <a:rPr lang="en-GB" altLang="zh-CN" b="1" dirty="0" err="1">
                <a:latin typeface="Tahoma" pitchFamily="34" charset="0"/>
                <a:cs typeface="Tahoma" pitchFamily="34" charset="0"/>
              </a:rPr>
              <a:t>FMoP</a:t>
            </a:r>
            <a:r>
              <a:rPr lang="en-GB" altLang="zh-CN" b="1" dirty="0">
                <a:latin typeface="Tahoma" pitchFamily="34" charset="0"/>
                <a:cs typeface="Tahoma" pitchFamily="34" charset="0"/>
              </a:rPr>
              <a:t> identified a total of 47,489 population clusters spread across the country and also established that out of the population of 193.4 million (NPC 2016) people, 174 million people lived within the clusters.</a:t>
            </a:r>
          </a:p>
        </p:txBody>
      </p:sp>
    </p:spTree>
    <p:extLst>
      <p:ext uri="{BB962C8B-B14F-4D97-AF65-F5344CB8AC3E}">
        <p14:creationId xmlns:p14="http://schemas.microsoft.com/office/powerpoint/2010/main" val="7171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Planning </a:t>
            </a:r>
            <a:r>
              <a:rPr lang="de-DE" dirty="0"/>
              <a:t>- Status </a:t>
            </a:r>
            <a:r>
              <a:rPr lang="de-DE" dirty="0" smtClean="0"/>
              <a:t>of Electrification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267200"/>
          </a:xfrm>
        </p:spPr>
        <p:txBody>
          <a:bodyPr/>
          <a:lstStyle/>
          <a:p>
            <a:r>
              <a:rPr lang="de-DE" dirty="0" smtClean="0"/>
              <a:t>In total 45,456 </a:t>
            </a:r>
            <a:r>
              <a:rPr lang="de-DE" dirty="0" err="1" smtClean="0"/>
              <a:t>clusters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non-</a:t>
            </a:r>
            <a:r>
              <a:rPr lang="de-DE" dirty="0" err="1" smtClean="0"/>
              <a:t>electrified</a:t>
            </a:r>
            <a:r>
              <a:rPr lang="de-DE" dirty="0" smtClean="0"/>
              <a:t> (95 %)</a:t>
            </a:r>
          </a:p>
          <a:p>
            <a:r>
              <a:rPr lang="de-DE" dirty="0" smtClean="0"/>
              <a:t>But </a:t>
            </a:r>
            <a:r>
              <a:rPr lang="de-DE" dirty="0" err="1" smtClean="0"/>
              <a:t>only</a:t>
            </a:r>
            <a:r>
              <a:rPr lang="de-DE" dirty="0" smtClean="0"/>
              <a:t> 83 out 181 </a:t>
            </a:r>
            <a:r>
              <a:rPr lang="de-DE" dirty="0" err="1" smtClean="0"/>
              <a:t>million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living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non-</a:t>
            </a:r>
            <a:r>
              <a:rPr lang="de-DE" dirty="0" err="1" smtClean="0"/>
              <a:t>electrified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(46 %)</a:t>
            </a:r>
          </a:p>
          <a:p>
            <a:pPr lvl="1"/>
            <a:r>
              <a:rPr lang="de-DE" dirty="0" err="1" smtClean="0"/>
              <a:t>Including</a:t>
            </a:r>
            <a:r>
              <a:rPr lang="de-DE" dirty="0" smtClean="0"/>
              <a:t> 10m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living</a:t>
            </a:r>
            <a:r>
              <a:rPr lang="de-DE" dirty="0" smtClean="0"/>
              <a:t> outside </a:t>
            </a:r>
            <a:r>
              <a:rPr lang="de-DE" dirty="0" err="1" smtClean="0"/>
              <a:t>clusters</a:t>
            </a:r>
            <a:r>
              <a:rPr lang="de-DE" dirty="0" smtClean="0"/>
              <a:t> </a:t>
            </a:r>
            <a:r>
              <a:rPr lang="de-DE" dirty="0" err="1" smtClean="0"/>
              <a:t>assumed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non-</a:t>
            </a:r>
            <a:r>
              <a:rPr lang="de-DE" dirty="0" err="1" smtClean="0"/>
              <a:t>electrified</a:t>
            </a:r>
            <a:endParaRPr lang="de-DE" dirty="0" smtClean="0"/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clusters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largest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all </a:t>
            </a:r>
            <a:r>
              <a:rPr lang="de-DE" dirty="0" err="1" smtClean="0"/>
              <a:t>electrified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C6ADC538-F132-474A-B010-9DAE4390828D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573016"/>
            <a:ext cx="83883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Thank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2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3024807"/>
          </a:xfrm>
          <a:effectLst>
            <a:outerShdw blurRad="254000" dist="127000" dir="2700000" algn="tl" rotWithShape="0">
              <a:schemeClr val="tx2">
                <a:alpha val="50000"/>
              </a:schemeClr>
            </a:outerShdw>
          </a:effectLst>
        </p:spPr>
        <p:txBody>
          <a:bodyPr lIns="180000" tIns="180000" rIns="180000" bIns="180000"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400" b="1" dirty="0" err="1" smtClean="0"/>
              <a:t>For</a:t>
            </a:r>
            <a:r>
              <a:rPr lang="es-ES_tradnl" sz="2400" b="1" dirty="0" smtClean="0"/>
              <a:t> more </a:t>
            </a:r>
            <a:r>
              <a:rPr lang="es-ES_tradnl" sz="2400" b="1" dirty="0" err="1" smtClean="0"/>
              <a:t>information</a:t>
            </a:r>
            <a:r>
              <a:rPr lang="es-ES_tradnl" sz="2400" b="1" dirty="0" smtClean="0"/>
              <a:t>, </a:t>
            </a:r>
            <a:r>
              <a:rPr lang="es-ES_tradnl" sz="2400" b="1" dirty="0" err="1" smtClean="0"/>
              <a:t>please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contact</a:t>
            </a:r>
            <a:endParaRPr lang="es-ES_tradnl" sz="24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24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Engr. A. </a:t>
            </a:r>
            <a:r>
              <a:rPr lang="en-US" b="1" dirty="0" err="1" smtClean="0"/>
              <a:t>Adebisi</a:t>
            </a:r>
            <a:endParaRPr lang="en-US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Director, Renewable and Rural Power Access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Federal Ministry of Power, Works and Housing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+2348075443121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hlinkClick r:id="rId2"/>
              </a:rPr>
              <a:t>yomibisi@yahoo.com</a:t>
            </a:r>
            <a:endParaRPr lang="en-US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&amp;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Engr. </a:t>
            </a:r>
            <a:r>
              <a:rPr lang="en-US" b="1" dirty="0" err="1" smtClean="0"/>
              <a:t>Faruk</a:t>
            </a:r>
            <a:r>
              <a:rPr lang="en-US" b="1" dirty="0" smtClean="0"/>
              <a:t> Y. Yusuf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Assistant Director, Renewable and Rural Power Access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Federal Ministry of Power, Works and Housing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+2348038521476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hlinkClick r:id="rId3"/>
              </a:rPr>
              <a:t>fyyabo@gmail.com</a:t>
            </a:r>
            <a:endParaRPr lang="en-US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2400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755576" y="6017386"/>
            <a:ext cx="7992888" cy="626627"/>
            <a:chOff x="395536" y="6017386"/>
            <a:chExt cx="7992888" cy="626627"/>
          </a:xfrm>
        </p:grpSpPr>
        <p:pic>
          <p:nvPicPr>
            <p:cNvPr id="15" name="Picture 14" descr="ACP PROGRAMME-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6017386"/>
              <a:ext cx="598412" cy="587602"/>
            </a:xfrm>
            <a:prstGeom prst="rect">
              <a:avLst/>
            </a:prstGeom>
          </p:spPr>
        </p:pic>
        <p:pic>
          <p:nvPicPr>
            <p:cNvPr id="16" name="Picture 15" descr="EU-0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1600" y="6021288"/>
              <a:ext cx="758278" cy="603271"/>
            </a:xfrm>
            <a:prstGeom prst="rect">
              <a:avLst/>
            </a:prstGeom>
          </p:spPr>
        </p:pic>
        <p:pic>
          <p:nvPicPr>
            <p:cNvPr id="17" name="Picture 16" descr="ACP-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1680" y="6021288"/>
              <a:ext cx="648072" cy="451895"/>
            </a:xfrm>
            <a:prstGeom prst="rect">
              <a:avLst/>
            </a:prstGeom>
          </p:spPr>
        </p:pic>
        <p:pic>
          <p:nvPicPr>
            <p:cNvPr id="18" name="Picture 17" descr="ECREE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6093296"/>
              <a:ext cx="504056" cy="504056"/>
            </a:xfrm>
            <a:prstGeom prst="rect">
              <a:avLst/>
            </a:prstGeom>
          </p:spPr>
        </p:pic>
        <p:pic>
          <p:nvPicPr>
            <p:cNvPr id="19" name="Picture 18" descr="Noveltis-0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6016" y="6309320"/>
              <a:ext cx="936104" cy="334693"/>
            </a:xfrm>
            <a:prstGeom prst="rect">
              <a:avLst/>
            </a:prstGeom>
          </p:spPr>
        </p:pic>
        <p:pic>
          <p:nvPicPr>
            <p:cNvPr id="20" name="Picture 19" descr="KNUST-0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4128" y="6237312"/>
              <a:ext cx="620779" cy="364211"/>
            </a:xfrm>
            <a:prstGeom prst="rect">
              <a:avLst/>
            </a:prstGeom>
          </p:spPr>
        </p:pic>
        <p:pic>
          <p:nvPicPr>
            <p:cNvPr id="26" name="Picture 25" descr="MTIE-01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2200" y="6381328"/>
              <a:ext cx="1104908" cy="243420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6309320"/>
              <a:ext cx="864096" cy="288032"/>
            </a:xfrm>
            <a:prstGeom prst="rect">
              <a:avLst/>
            </a:prstGeom>
          </p:spPr>
        </p:pic>
      </p:grpSp>
      <p:sp>
        <p:nvSpPr>
          <p:cNvPr id="12" name="3 Rectángulo"/>
          <p:cNvSpPr>
            <a:spLocks noChangeArrowheads="1"/>
          </p:cNvSpPr>
          <p:nvPr/>
        </p:nvSpPr>
        <p:spPr bwMode="auto">
          <a:xfrm>
            <a:off x="3025991" y="-14514"/>
            <a:ext cx="61163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6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s-ES" sz="1600" b="1" i="1" dirty="0" smtClean="0">
                <a:solidFill>
                  <a:schemeClr val="bg1"/>
                </a:solidFill>
              </a:rPr>
              <a:t>Energy and Rural Electrification Planning in (NAME OF THE COUNTRY)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1237</TotalTime>
  <Words>459</Words>
  <Application>Microsoft Office PowerPoint</Application>
  <PresentationFormat>On-screen Show (4:3)</PresentationFormat>
  <Paragraphs>69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Claridad</vt:lpstr>
      <vt:lpstr>PowerPoint Presentation</vt:lpstr>
      <vt:lpstr>Introduction</vt:lpstr>
      <vt:lpstr>PowerPoint Presentation</vt:lpstr>
      <vt:lpstr>Electricity Access Projection  – 2030 </vt:lpstr>
      <vt:lpstr>PowerPoint Presentation</vt:lpstr>
      <vt:lpstr>PowerPoint Presentation</vt:lpstr>
      <vt:lpstr>Planning - Status of Electrification</vt:lpstr>
      <vt:lpstr>PowerPoint Presentation</vt:lpstr>
      <vt:lpstr>PowerPoint Presentation</vt:lpstr>
    </vt:vector>
  </TitlesOfParts>
  <Company>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Penélope Ramírez González</dc:creator>
  <cp:lastModifiedBy>Obehi Eguakhide</cp:lastModifiedBy>
  <cp:revision>82</cp:revision>
  <dcterms:created xsi:type="dcterms:W3CDTF">2014-06-26T15:06:19Z</dcterms:created>
  <dcterms:modified xsi:type="dcterms:W3CDTF">2016-07-27T15:47:07Z</dcterms:modified>
</cp:coreProperties>
</file>