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0" r:id="rId3"/>
    <p:sldId id="269" r:id="rId4"/>
    <p:sldId id="270" r:id="rId5"/>
    <p:sldId id="274" r:id="rId6"/>
    <p:sldId id="268" r:id="rId7"/>
    <p:sldId id="267" r:id="rId8"/>
    <p:sldId id="265" r:id="rId9"/>
    <p:sldId id="266" r:id="rId10"/>
    <p:sldId id="273" r:id="rId11"/>
    <p:sldId id="258" r:id="rId1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nélope Ramírez González" initials="PRG" lastIdx="2" clrIdx="0"/>
  <p:cmAuthor id="1" name="DNE-MALI" initials="D"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46A"/>
    <a:srgbClr val="FFC000"/>
    <a:srgbClr val="C6D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94" autoAdjust="0"/>
    <p:restoredTop sz="94660"/>
  </p:normalViewPr>
  <p:slideViewPr>
    <p:cSldViewPr>
      <p:cViewPr>
        <p:scale>
          <a:sx n="66" d="100"/>
          <a:sy n="66" d="100"/>
        </p:scale>
        <p:origin x="-1722"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1-18T17:05:33.698" idx="2">
    <p:pos x="5489" y="3657"/>
    <p:text>à actualiser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340964-4947-459E-B059-D950032D231E}" type="datetimeFigureOut">
              <a:rPr lang="en-US" smtClean="0"/>
              <a:t>7/25/2016</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31C7D9-0A7F-449B-95AF-8DF2EEB3822E}" type="slidenum">
              <a:rPr lang="en-US" smtClean="0"/>
              <a:t>‹N°›</a:t>
            </a:fld>
            <a:endParaRPr lang="en-US"/>
          </a:p>
        </p:txBody>
      </p:sp>
    </p:spTree>
    <p:extLst>
      <p:ext uri="{BB962C8B-B14F-4D97-AF65-F5344CB8AC3E}">
        <p14:creationId xmlns:p14="http://schemas.microsoft.com/office/powerpoint/2010/main" val="3145128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614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6148" name="Espace réservé du numéro de diapositive 3"/>
          <p:cNvSpPr>
            <a:spLocks noGrp="1"/>
          </p:cNvSpPr>
          <p:nvPr>
            <p:ph type="sldNum" sz="quarter" idx="5"/>
          </p:nvPr>
        </p:nvSpPr>
        <p:spPr bwMode="auto">
          <a:noFill/>
          <a:ln>
            <a:miter lim="800000"/>
            <a:headEnd/>
            <a:tailEnd/>
          </a:ln>
        </p:spPr>
        <p:txBody>
          <a:bodyPr/>
          <a:lstStyle/>
          <a:p>
            <a:fld id="{C471FD8B-6150-480D-9C8B-4B3A53231638}" type="slidenum">
              <a:rPr lang="fr-FR" altLang="fr-FR"/>
              <a:pPr/>
              <a:t>3</a:t>
            </a:fld>
            <a:endParaRPr lang="fr-FR" altLang="fr-FR"/>
          </a:p>
        </p:txBody>
      </p:sp>
    </p:spTree>
    <p:extLst>
      <p:ext uri="{BB962C8B-B14F-4D97-AF65-F5344CB8AC3E}">
        <p14:creationId xmlns:p14="http://schemas.microsoft.com/office/powerpoint/2010/main" val="2919004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22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12292" name="Espace réservé du numéro de diapositive 3"/>
          <p:cNvSpPr>
            <a:spLocks noGrp="1"/>
          </p:cNvSpPr>
          <p:nvPr>
            <p:ph type="sldNum" sz="quarter" idx="5"/>
          </p:nvPr>
        </p:nvSpPr>
        <p:spPr bwMode="auto">
          <a:noFill/>
          <a:ln>
            <a:miter lim="800000"/>
            <a:headEnd/>
            <a:tailEnd/>
          </a:ln>
        </p:spPr>
        <p:txBody>
          <a:bodyPr/>
          <a:lstStyle/>
          <a:p>
            <a:fld id="{736E2503-3A75-4AC9-968C-52DFB1E67092}" type="slidenum">
              <a:rPr lang="fr-FR" altLang="fr-FR"/>
              <a:pPr/>
              <a:t>4</a:t>
            </a:fld>
            <a:endParaRPr lang="fr-FR" altLang="fr-FR"/>
          </a:p>
        </p:txBody>
      </p:sp>
    </p:spTree>
    <p:extLst>
      <p:ext uri="{BB962C8B-B14F-4D97-AF65-F5344CB8AC3E}">
        <p14:creationId xmlns:p14="http://schemas.microsoft.com/office/powerpoint/2010/main" val="463888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662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ltLang="fr-FR" smtClean="0"/>
          </a:p>
        </p:txBody>
      </p:sp>
      <p:sp>
        <p:nvSpPr>
          <p:cNvPr id="26628" name="Espace réservé du numéro de diapositive 3"/>
          <p:cNvSpPr>
            <a:spLocks noGrp="1"/>
          </p:cNvSpPr>
          <p:nvPr>
            <p:ph type="sldNum" sz="quarter" idx="5"/>
          </p:nvPr>
        </p:nvSpPr>
        <p:spPr bwMode="auto">
          <a:noFill/>
          <a:ln>
            <a:miter lim="800000"/>
            <a:headEnd/>
            <a:tailEnd/>
          </a:ln>
        </p:spPr>
        <p:txBody>
          <a:bodyPr/>
          <a:lstStyle/>
          <a:p>
            <a:fld id="{1AAB2467-0E2C-4F4A-A00C-5904A12375ED}" type="slidenum">
              <a:rPr lang="fr-FR" altLang="fr-FR"/>
              <a:pPr/>
              <a:t>5</a:t>
            </a:fld>
            <a:endParaRPr lang="fr-FR" altLang="fr-FR"/>
          </a:p>
        </p:txBody>
      </p:sp>
    </p:spTree>
    <p:extLst>
      <p:ext uri="{BB962C8B-B14F-4D97-AF65-F5344CB8AC3E}">
        <p14:creationId xmlns:p14="http://schemas.microsoft.com/office/powerpoint/2010/main" val="279751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1CD4B84-345A-45F3-A729-37994DFC516D}" type="slidenum">
              <a:rPr lang="fr-FR" altLang="fr-FR" smtClean="0"/>
              <a:pPr/>
              <a:t>10</a:t>
            </a:fld>
            <a:endParaRPr lang="fr-FR" altLang="fr-FR"/>
          </a:p>
        </p:txBody>
      </p:sp>
    </p:spTree>
    <p:extLst>
      <p:ext uri="{BB962C8B-B14F-4D97-AF65-F5344CB8AC3E}">
        <p14:creationId xmlns:p14="http://schemas.microsoft.com/office/powerpoint/2010/main" val="28496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BF32E39F-CE6D-4D17-8325-F0D7C002D922}" type="datetimeFigureOut">
              <a:rPr lang="es-ES" smtClean="0"/>
              <a:pPr>
                <a:defRPr/>
              </a:pPr>
              <a:t>25/07/2016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872A8652-6F6E-471A-A006-0BDBF3E4D5A3}" type="slidenum">
              <a:rPr lang="es-ES" smtClean="0"/>
              <a:pPr>
                <a:defRPr/>
              </a:pPr>
              <a:t>‹N°›</a:t>
            </a:fld>
            <a:endParaRPr lang="es-E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6818084C-1AA3-4A42-B0C6-BFF1FB754D2E}" type="datetimeFigureOut">
              <a:rPr lang="es-ES" smtClean="0"/>
              <a:pPr>
                <a:defRPr/>
              </a:pPr>
              <a:t>25/07/2016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B0F8187-26B4-422E-A305-81D51F1C7609}" type="slidenum">
              <a:rPr lang="es-ES" smtClean="0"/>
              <a:pPr>
                <a:defRPr/>
              </a:pPr>
              <a:t>‹N°›</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2AAE5D2E-CA98-492F-B83C-6ABF7392468B}" type="datetimeFigureOut">
              <a:rPr lang="es-ES" smtClean="0"/>
              <a:pPr>
                <a:defRPr/>
              </a:pPr>
              <a:t>25/07/2016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40A801CD-0084-4D23-BFCE-4940F0239F54}" type="slidenum">
              <a:rPr lang="es-ES" smtClean="0"/>
              <a:pPr>
                <a:defRPr/>
              </a:pPr>
              <a:t>‹N°›</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016659A6-A6D3-4CF5-9EF0-AA8E1969A061}" type="datetimeFigureOut">
              <a:rPr lang="es-ES" smtClean="0"/>
              <a:pPr>
                <a:defRPr/>
              </a:pPr>
              <a:t>25/07/2016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BAF9146A-E842-43BA-AC64-5E2D94A19C1A}" type="slidenum">
              <a:rPr lang="es-ES" smtClean="0"/>
              <a:pPr>
                <a:defRPr/>
              </a:pPr>
              <a:t>‹N°›</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6D93C377-9C76-4B54-B68E-616686485C71}" type="datetimeFigureOut">
              <a:rPr lang="es-ES" smtClean="0"/>
              <a:pPr>
                <a:defRPr/>
              </a:pPr>
              <a:t>25/07/2016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7255D43-C6A3-4E0F-B552-F07BCDEF2D9C}" type="slidenum">
              <a:rPr lang="es-ES" smtClean="0"/>
              <a:pPr>
                <a:defRPr/>
              </a:pPr>
              <a:t>‹N°›</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fld id="{21F8C9EE-2780-4F42-9AD9-AC4E45F4066F}" type="datetimeFigureOut">
              <a:rPr lang="es-ES" smtClean="0"/>
              <a:pPr>
                <a:defRPr/>
              </a:pPr>
              <a:t>25/07/2016</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F6878493-A777-49D2-B969-645E13ECFBBE}" type="slidenum">
              <a:rPr lang="es-ES" smtClean="0"/>
              <a:pPr>
                <a:defRPr/>
              </a:pPr>
              <a:t>‹N°›</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fld id="{AC6162EB-31E9-4BCD-9664-49F5B37702A1}" type="datetimeFigureOut">
              <a:rPr lang="es-ES" smtClean="0"/>
              <a:pPr>
                <a:defRPr/>
              </a:pPr>
              <a:t>25/07/2016</a:t>
            </a:fld>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pPr>
              <a:defRPr/>
            </a:pPr>
            <a:fld id="{7E0B9BF6-C038-423C-9410-3DC09613ADDD}" type="slidenum">
              <a:rPr lang="es-ES" smtClean="0"/>
              <a:pPr>
                <a:defRPr/>
              </a:pPr>
              <a:t>‹N°›</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pPr>
              <a:defRPr/>
            </a:pPr>
            <a:fld id="{15E0D142-53F1-41D7-9575-0199C0DCE707}" type="datetimeFigureOut">
              <a:rPr lang="es-ES" smtClean="0"/>
              <a:pPr>
                <a:defRPr/>
              </a:pPr>
              <a:t>25/07/2016</a:t>
            </a:fld>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pPr>
              <a:defRPr/>
            </a:pPr>
            <a:fld id="{B77E018D-E1CB-405B-AE11-1F6741D75FF5}" type="slidenum">
              <a:rPr lang="es-ES" smtClean="0"/>
              <a:pPr>
                <a:defRPr/>
              </a:pPr>
              <a:t>‹N°›</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3085F04-C9C5-48FB-BB2F-0A045144AEBC}" type="datetimeFigureOut">
              <a:rPr lang="es-ES" smtClean="0"/>
              <a:pPr>
                <a:defRPr/>
              </a:pPr>
              <a:t>25/07/2016</a:t>
            </a:fld>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pPr>
              <a:defRPr/>
            </a:pPr>
            <a:fld id="{A1A2B840-9B9F-4745-89FF-7F3AD8E3B4AB}" type="slidenum">
              <a:rPr lang="es-ES" smtClean="0"/>
              <a:pPr>
                <a:defRPr/>
              </a:pPr>
              <a:t>‹N°›</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5F26D165-E975-417C-81FF-3C44C59C828F}" type="datetimeFigureOut">
              <a:rPr lang="es-ES" smtClean="0"/>
              <a:pPr>
                <a:defRPr/>
              </a:pPr>
              <a:t>25/07/2016</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8D8DF2C4-1EC2-4778-9B20-C758D1E34F0F}" type="slidenum">
              <a:rPr lang="es-ES" smtClean="0"/>
              <a:pPr>
                <a:defRPr/>
              </a:pPr>
              <a:t>‹N°›</a:t>
            </a:fld>
            <a:endParaRPr lang="es-E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DF8BF298-A6BE-41E3-B091-53378234C93F}" type="datetimeFigureOut">
              <a:rPr lang="es-ES" smtClean="0"/>
              <a:pPr>
                <a:defRPr/>
              </a:pPr>
              <a:t>25/07/2016</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E4683FF5-0852-4CB9-B35C-921B11EE13FF}" type="slidenum">
              <a:rPr lang="es-ES" smtClean="0"/>
              <a:pPr>
                <a:defRPr/>
              </a:pPr>
              <a:t>‹N°›</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3A4EFFF9-6A8E-4401-9400-A1AA95FC13C4}" type="datetimeFigureOut">
              <a:rPr lang="es-ES" smtClean="0"/>
              <a:pPr>
                <a:defRPr/>
              </a:pPr>
              <a:t>25/07/2016</a:t>
            </a:fld>
            <a:endParaRPr lang="es-E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s-E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864112B1-9832-45C8-ADAA-2D8F54533CEF}" type="slidenum">
              <a:rPr lang="es-ES" smtClean="0"/>
              <a:pPr>
                <a:defRPr/>
              </a:pPr>
              <a:t>‹N°›</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6 Rectángulo"/>
          <p:cNvSpPr>
            <a:spLocks noChangeArrowheads="1"/>
          </p:cNvSpPr>
          <p:nvPr/>
        </p:nvSpPr>
        <p:spPr bwMode="auto">
          <a:xfrm>
            <a:off x="590657" y="404664"/>
            <a:ext cx="796275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1000" dirty="0">
              <a:solidFill>
                <a:srgbClr val="C6D9F1"/>
              </a:solidFill>
            </a:endParaRPr>
          </a:p>
          <a:p>
            <a:pPr algn="ctr" eaLnBrk="1" hangingPunct="1">
              <a:spcBef>
                <a:spcPct val="0"/>
              </a:spcBef>
              <a:buNone/>
            </a:pPr>
            <a:r>
              <a:rPr lang="en-GB" altLang="es-ES" sz="2000" b="1" i="1" dirty="0"/>
              <a:t>Atelier de Validation </a:t>
            </a:r>
            <a:r>
              <a:rPr lang="en-GB" altLang="es-ES" sz="2000" b="1" i="1" dirty="0" err="1"/>
              <a:t>Regionale</a:t>
            </a:r>
            <a:r>
              <a:rPr lang="en-GB" altLang="es-ES" sz="2000" b="1" i="1" dirty="0"/>
              <a:t> sur </a:t>
            </a:r>
            <a:r>
              <a:rPr lang="en-GB" altLang="es-ES" sz="2000" b="1" i="1" dirty="0" err="1"/>
              <a:t>l’Utilisation</a:t>
            </a:r>
            <a:r>
              <a:rPr lang="en-GB" altLang="es-ES" sz="2000" b="1" i="1" dirty="0"/>
              <a:t> des </a:t>
            </a:r>
            <a:endParaRPr lang="en-GB" altLang="es-ES" sz="2000" b="1" i="1" dirty="0" smtClean="0"/>
          </a:p>
          <a:p>
            <a:pPr algn="ctr" eaLnBrk="1" hangingPunct="1">
              <a:spcBef>
                <a:spcPct val="0"/>
              </a:spcBef>
              <a:buNone/>
            </a:pPr>
            <a:r>
              <a:rPr lang="en-GB" altLang="es-ES" sz="2000" b="1" i="1" dirty="0" err="1" smtClean="0"/>
              <a:t>Systèmes</a:t>
            </a:r>
            <a:r>
              <a:rPr lang="en-GB" altLang="es-ES" sz="2000" b="1" i="1" dirty="0" smtClean="0"/>
              <a:t> </a:t>
            </a:r>
            <a:r>
              <a:rPr lang="en-GB" altLang="es-ES" sz="2000" b="1" i="1" dirty="0" err="1"/>
              <a:t>d’Informations</a:t>
            </a:r>
            <a:r>
              <a:rPr lang="en-GB" altLang="es-ES" sz="2000" b="1" i="1" dirty="0"/>
              <a:t> </a:t>
            </a:r>
            <a:r>
              <a:rPr lang="en-GB" altLang="es-ES" sz="2000" b="1" i="1" dirty="0" err="1"/>
              <a:t>Géographiques</a:t>
            </a:r>
            <a:r>
              <a:rPr lang="en-GB" altLang="es-ES" sz="2000" b="1" i="1" dirty="0"/>
              <a:t> (SIG) </a:t>
            </a:r>
            <a:r>
              <a:rPr lang="en-GB" altLang="es-ES" sz="2000" b="1" i="1" dirty="0" err="1"/>
              <a:t>dans</a:t>
            </a:r>
            <a:r>
              <a:rPr lang="en-GB" altLang="es-ES" sz="2000" b="1" i="1" dirty="0"/>
              <a:t> le </a:t>
            </a:r>
            <a:r>
              <a:rPr lang="en-GB" altLang="es-ES" sz="2000" b="1" i="1" dirty="0" err="1"/>
              <a:t>secteur</a:t>
            </a:r>
            <a:r>
              <a:rPr lang="en-GB" altLang="es-ES" sz="2000" b="1" i="1" dirty="0"/>
              <a:t> de </a:t>
            </a:r>
            <a:r>
              <a:rPr lang="en-GB" altLang="es-ES" sz="2000" b="1" i="1" dirty="0" err="1"/>
              <a:t>l’énergie</a:t>
            </a:r>
            <a:endParaRPr lang="en-GB" altLang="es-ES" sz="2000" b="1" i="1" dirty="0"/>
          </a:p>
          <a:p>
            <a:pPr algn="ctr" eaLnBrk="1" hangingPunct="1">
              <a:spcBef>
                <a:spcPct val="0"/>
              </a:spcBef>
              <a:buNone/>
            </a:pPr>
            <a:r>
              <a:rPr lang="en-GB" altLang="es-ES" sz="2000" b="1" i="1" dirty="0" err="1" smtClean="0"/>
              <a:t>Juillet</a:t>
            </a:r>
            <a:r>
              <a:rPr lang="en-GB" altLang="es-ES" sz="2000" b="1" i="1" dirty="0" smtClean="0"/>
              <a:t> 26-28, 2016</a:t>
            </a:r>
            <a:endParaRPr lang="en-GB" altLang="es-ES" sz="2000" b="1" i="1" dirty="0"/>
          </a:p>
          <a:p>
            <a:pPr algn="ctr" eaLnBrk="1" hangingPunct="1">
              <a:spcBef>
                <a:spcPct val="0"/>
              </a:spcBef>
              <a:buNone/>
            </a:pPr>
            <a:r>
              <a:rPr lang="en-GB" altLang="es-ES" sz="2000" b="1" i="1" dirty="0"/>
              <a:t>Dakar, </a:t>
            </a:r>
            <a:r>
              <a:rPr lang="en-GB" altLang="es-ES" sz="2000" b="1" i="1" dirty="0" err="1" smtClean="0"/>
              <a:t>Sénégal</a:t>
            </a:r>
            <a:endParaRPr lang="es-ES" altLang="es-ES" sz="2000" b="1" i="1" dirty="0"/>
          </a:p>
        </p:txBody>
      </p:sp>
      <p:sp>
        <p:nvSpPr>
          <p:cNvPr id="21" name="1 Título"/>
          <p:cNvSpPr txBox="1">
            <a:spLocks/>
          </p:cNvSpPr>
          <p:nvPr/>
        </p:nvSpPr>
        <p:spPr bwMode="auto">
          <a:xfrm>
            <a:off x="580650" y="2276872"/>
            <a:ext cx="7962756" cy="1512168"/>
          </a:xfrm>
          <a:prstGeom prst="rect">
            <a:avLst/>
          </a:prstGeom>
          <a:ln>
            <a:noFill/>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normAutofit fontScale="92500" lnSpcReduction="10000"/>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fontAlgn="auto">
              <a:lnSpc>
                <a:spcPct val="80000"/>
              </a:lnSpc>
              <a:spcAft>
                <a:spcPts val="0"/>
              </a:spcAft>
              <a:defRPr/>
            </a:pPr>
            <a:r>
              <a:rPr lang="fr-FR" sz="3500" b="1" dirty="0">
                <a:solidFill>
                  <a:srgbClr val="10346A"/>
                </a:solidFill>
                <a:cs typeface="Arial" pitchFamily="34" charset="0"/>
              </a:rPr>
              <a:t>La planification de l’énergie et l’électrification rurale</a:t>
            </a:r>
            <a:endParaRPr lang="en-US" sz="3500" b="1" dirty="0">
              <a:solidFill>
                <a:srgbClr val="10346A"/>
              </a:solidFill>
              <a:cs typeface="Arial" pitchFamily="34" charset="0"/>
            </a:endParaRPr>
          </a:p>
          <a:p>
            <a:pPr fontAlgn="auto">
              <a:lnSpc>
                <a:spcPct val="90000"/>
              </a:lnSpc>
              <a:spcAft>
                <a:spcPts val="0"/>
              </a:spcAft>
              <a:defRPr/>
            </a:pPr>
            <a:r>
              <a:rPr lang="es-ES" sz="3500" b="1" dirty="0" smtClean="0">
                <a:cs typeface="Arial" pitchFamily="34" charset="0"/>
              </a:rPr>
              <a:t>Mali</a:t>
            </a:r>
            <a:r>
              <a:rPr lang="es-ES" b="1" dirty="0">
                <a:solidFill>
                  <a:srgbClr val="10346A"/>
                </a:solidFill>
                <a:cs typeface="Arial" pitchFamily="34" charset="0"/>
              </a:rPr>
              <a:t/>
            </a:r>
            <a:br>
              <a:rPr lang="es-ES" b="1" dirty="0">
                <a:solidFill>
                  <a:srgbClr val="10346A"/>
                </a:solidFill>
                <a:cs typeface="Arial" pitchFamily="34" charset="0"/>
              </a:rPr>
            </a:br>
            <a:endParaRPr lang="es-ES" sz="2000" b="1" dirty="0">
              <a:solidFill>
                <a:srgbClr val="FFFF00"/>
              </a:solidFill>
              <a:cs typeface="Arial" pitchFamily="34" charset="0"/>
            </a:endParaRPr>
          </a:p>
        </p:txBody>
      </p:sp>
      <p:grpSp>
        <p:nvGrpSpPr>
          <p:cNvPr id="14" name="Group 13"/>
          <p:cNvGrpSpPr/>
          <p:nvPr/>
        </p:nvGrpSpPr>
        <p:grpSpPr>
          <a:xfrm>
            <a:off x="755576" y="6017386"/>
            <a:ext cx="7992888" cy="626627"/>
            <a:chOff x="395536" y="6017386"/>
            <a:chExt cx="7992888" cy="626627"/>
          </a:xfrm>
        </p:grpSpPr>
        <p:pic>
          <p:nvPicPr>
            <p:cNvPr id="15"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16"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17"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18"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9"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20"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28" name="Picture 27"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29" name="Picture 28"/>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
        <p:nvSpPr>
          <p:cNvPr id="13" name="1 Título"/>
          <p:cNvSpPr txBox="1">
            <a:spLocks/>
          </p:cNvSpPr>
          <p:nvPr/>
        </p:nvSpPr>
        <p:spPr bwMode="auto">
          <a:xfrm>
            <a:off x="2555776" y="3789040"/>
            <a:ext cx="5112568" cy="1368152"/>
          </a:xfrm>
          <a:prstGeom prst="rect">
            <a:avLst/>
          </a:prstGeom>
          <a:ln>
            <a:noFill/>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normAutofit fontScale="25000" lnSpcReduction="20000"/>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fontAlgn="auto">
              <a:lnSpc>
                <a:spcPct val="90000"/>
              </a:lnSpc>
              <a:spcAft>
                <a:spcPts val="0"/>
              </a:spcAft>
              <a:defRPr/>
            </a:pPr>
            <a:r>
              <a:rPr lang="es-ES" b="1" dirty="0">
                <a:solidFill>
                  <a:srgbClr val="10346A"/>
                </a:solidFill>
                <a:cs typeface="Arial" pitchFamily="34" charset="0"/>
              </a:rPr>
              <a:t/>
            </a:r>
            <a:br>
              <a:rPr lang="es-ES" b="1" dirty="0">
                <a:solidFill>
                  <a:srgbClr val="10346A"/>
                </a:solidFill>
                <a:cs typeface="Arial" pitchFamily="34" charset="0"/>
              </a:rPr>
            </a:br>
            <a:r>
              <a:rPr lang="es-ES" b="1" dirty="0">
                <a:solidFill>
                  <a:srgbClr val="FFFF00"/>
                </a:solidFill>
                <a:cs typeface="Arial" pitchFamily="34" charset="0"/>
              </a:rPr>
              <a:t/>
            </a:r>
            <a:br>
              <a:rPr lang="es-ES" b="1" dirty="0">
                <a:solidFill>
                  <a:srgbClr val="FFFF00"/>
                </a:solidFill>
                <a:cs typeface="Arial" pitchFamily="34" charset="0"/>
              </a:rPr>
            </a:br>
            <a:r>
              <a:rPr lang="es-ES" sz="9600" b="1" dirty="0" smtClean="0">
                <a:solidFill>
                  <a:srgbClr val="10346A"/>
                </a:solidFill>
                <a:cs typeface="Arial" pitchFamily="34" charset="0"/>
              </a:rPr>
              <a:t>Mansa KANTE, </a:t>
            </a:r>
            <a:r>
              <a:rPr lang="es-ES" sz="9600" b="1" dirty="0" err="1" smtClean="0">
                <a:solidFill>
                  <a:srgbClr val="10346A"/>
                </a:solidFill>
                <a:cs typeface="Arial" pitchFamily="34" charset="0"/>
              </a:rPr>
              <a:t>Ph,D</a:t>
            </a:r>
            <a:endParaRPr lang="es-ES" sz="9600" b="1" dirty="0" smtClean="0">
              <a:solidFill>
                <a:srgbClr val="10346A"/>
              </a:solidFill>
              <a:cs typeface="Arial" pitchFamily="34" charset="0"/>
            </a:endParaRPr>
          </a:p>
          <a:p>
            <a:pPr fontAlgn="auto">
              <a:lnSpc>
                <a:spcPct val="90000"/>
              </a:lnSpc>
              <a:spcAft>
                <a:spcPts val="0"/>
              </a:spcAft>
              <a:defRPr/>
            </a:pPr>
            <a:r>
              <a:rPr lang="es-ES" sz="9600" b="1" dirty="0">
                <a:solidFill>
                  <a:srgbClr val="10346A"/>
                </a:solidFill>
                <a:cs typeface="Arial" pitchFamily="34" charset="0"/>
              </a:rPr>
              <a:t/>
            </a:r>
            <a:br>
              <a:rPr lang="es-ES" sz="9600" b="1" dirty="0">
                <a:solidFill>
                  <a:srgbClr val="10346A"/>
                </a:solidFill>
                <a:cs typeface="Arial" pitchFamily="34" charset="0"/>
              </a:rPr>
            </a:br>
            <a:r>
              <a:rPr lang="es-ES" sz="9600" b="1" dirty="0" smtClean="0">
                <a:solidFill>
                  <a:srgbClr val="10346A"/>
                </a:solidFill>
                <a:cs typeface="Arial" pitchFamily="34" charset="0"/>
              </a:rPr>
              <a:t>(</a:t>
            </a:r>
            <a:r>
              <a:rPr lang="es-ES" sz="9600" b="1" dirty="0" err="1" smtClean="0">
                <a:solidFill>
                  <a:srgbClr val="10346A"/>
                </a:solidFill>
                <a:cs typeface="Arial" pitchFamily="34" charset="0"/>
              </a:rPr>
              <a:t>Direction</a:t>
            </a:r>
            <a:r>
              <a:rPr lang="es-ES" sz="9600" b="1" dirty="0" smtClean="0">
                <a:solidFill>
                  <a:srgbClr val="10346A"/>
                </a:solidFill>
                <a:cs typeface="Arial" pitchFamily="34" charset="0"/>
              </a:rPr>
              <a:t> </a:t>
            </a:r>
            <a:r>
              <a:rPr lang="es-ES" sz="9600" b="1" dirty="0" err="1" smtClean="0">
                <a:solidFill>
                  <a:srgbClr val="10346A"/>
                </a:solidFill>
                <a:cs typeface="Arial" pitchFamily="34" charset="0"/>
              </a:rPr>
              <a:t>Nationale</a:t>
            </a:r>
            <a:r>
              <a:rPr lang="es-ES" sz="9600" b="1" dirty="0" smtClean="0">
                <a:solidFill>
                  <a:srgbClr val="10346A"/>
                </a:solidFill>
                <a:cs typeface="Arial" pitchFamily="34" charset="0"/>
              </a:rPr>
              <a:t> de </a:t>
            </a:r>
            <a:r>
              <a:rPr lang="es-ES" sz="9600" b="1" dirty="0" err="1" smtClean="0">
                <a:solidFill>
                  <a:srgbClr val="10346A"/>
                </a:solidFill>
                <a:cs typeface="Arial" pitchFamily="34" charset="0"/>
              </a:rPr>
              <a:t>l’Energie</a:t>
            </a:r>
            <a:r>
              <a:rPr lang="es-ES" sz="9600" b="1" dirty="0" smtClean="0">
                <a:solidFill>
                  <a:srgbClr val="10346A"/>
                </a:solidFill>
                <a:cs typeface="Arial" pitchFamily="34" charset="0"/>
              </a:rPr>
              <a:t>)</a:t>
            </a:r>
            <a:endParaRPr lang="es-ES" sz="9600" b="1" dirty="0">
              <a:solidFill>
                <a:srgbClr val="10346A"/>
              </a:solidFill>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480665" y="0"/>
            <a:ext cx="8229600" cy="1196752"/>
          </a:xfrm>
        </p:spPr>
        <p:txBody>
          <a:bodyPr>
            <a:normAutofit/>
          </a:bodyPr>
          <a:lstStyle/>
          <a:p>
            <a:pPr eaLnBrk="1" hangingPunct="1"/>
            <a:r>
              <a:rPr lang="fr-FR" altLang="fr-FR" sz="2800" b="1" dirty="0" smtClean="0">
                <a:solidFill>
                  <a:srgbClr val="FF0000"/>
                </a:solidFill>
                <a:latin typeface="Arial" charset="0"/>
                <a:cs typeface="Arial" charset="0"/>
              </a:rPr>
              <a:t>QUELQUES DONNEES ENERGETIQUES</a:t>
            </a:r>
            <a:endParaRPr lang="fr-FR" altLang="fr-FR" sz="2800" dirty="0" smtClean="0">
              <a:solidFill>
                <a:srgbClr val="FF00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746437755"/>
              </p:ext>
            </p:extLst>
          </p:nvPr>
        </p:nvGraphicFramePr>
        <p:xfrm>
          <a:off x="179511" y="1066346"/>
          <a:ext cx="8784977" cy="5691425"/>
        </p:xfrm>
        <a:graphic>
          <a:graphicData uri="http://schemas.openxmlformats.org/drawingml/2006/table">
            <a:tbl>
              <a:tblPr firstRow="1" bandRow="1">
                <a:tableStyleId>{5C22544A-7EE6-4342-B048-85BDC9FD1C3A}</a:tableStyleId>
              </a:tblPr>
              <a:tblGrid>
                <a:gridCol w="5184576"/>
                <a:gridCol w="1152129"/>
                <a:gridCol w="1224136"/>
                <a:gridCol w="1224136"/>
              </a:tblGrid>
              <a:tr h="398375">
                <a:tc>
                  <a:txBody>
                    <a:bodyPr/>
                    <a:lstStyle/>
                    <a:p>
                      <a:pPr algn="l" fontAlgn="t"/>
                      <a:r>
                        <a:rPr lang="fr-FR" sz="1800" b="0" i="0" u="none" strike="noStrike" dirty="0">
                          <a:solidFill>
                            <a:schemeClr val="bg1"/>
                          </a:solidFill>
                          <a:latin typeface="Arial" pitchFamily="34" charset="0"/>
                          <a:cs typeface="Arial" pitchFamily="34" charset="0"/>
                        </a:rPr>
                        <a:t>Variables</a:t>
                      </a:r>
                    </a:p>
                  </a:txBody>
                  <a:tcPr marL="9525" marR="9525" marT="9526" marB="0"/>
                </a:tc>
                <a:tc>
                  <a:txBody>
                    <a:bodyPr/>
                    <a:lstStyle/>
                    <a:p>
                      <a:pPr algn="r" fontAlgn="t"/>
                      <a:r>
                        <a:rPr lang="fr-FR" sz="1800" b="0" i="0" u="none" strike="noStrike" dirty="0" smtClean="0">
                          <a:solidFill>
                            <a:schemeClr val="bg1"/>
                          </a:solidFill>
                          <a:latin typeface="Arial" pitchFamily="34" charset="0"/>
                          <a:cs typeface="Arial" pitchFamily="34" charset="0"/>
                        </a:rPr>
                        <a:t>2012</a:t>
                      </a:r>
                      <a:endParaRPr lang="fr-FR" sz="1800" b="0" i="0" u="none" strike="noStrike" dirty="0">
                        <a:solidFill>
                          <a:schemeClr val="bg1"/>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chemeClr val="bg1"/>
                          </a:solidFill>
                          <a:latin typeface="Arial" pitchFamily="34" charset="0"/>
                          <a:cs typeface="Arial" pitchFamily="34" charset="0"/>
                        </a:rPr>
                        <a:t>2013</a:t>
                      </a:r>
                      <a:endParaRPr lang="fr-FR" sz="1800" b="0" i="0" u="none" strike="noStrike" dirty="0">
                        <a:solidFill>
                          <a:schemeClr val="bg1"/>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chemeClr val="bg1"/>
                          </a:solidFill>
                          <a:latin typeface="Arial" pitchFamily="34" charset="0"/>
                          <a:cs typeface="Arial" pitchFamily="34" charset="0"/>
                        </a:rPr>
                        <a:t>2014</a:t>
                      </a:r>
                      <a:endParaRPr lang="fr-FR" sz="1800" b="0" i="0" u="none" strike="noStrike" dirty="0">
                        <a:solidFill>
                          <a:schemeClr val="bg1"/>
                        </a:solidFill>
                        <a:latin typeface="Arial" pitchFamily="34" charset="0"/>
                        <a:cs typeface="Arial" pitchFamily="34" charset="0"/>
                      </a:endParaRPr>
                    </a:p>
                  </a:txBody>
                  <a:tcPr marL="9525" marR="9525" marT="9526" marB="0"/>
                </a:tc>
              </a:tr>
              <a:tr h="398375">
                <a:tc>
                  <a:txBody>
                    <a:bodyPr/>
                    <a:lstStyle/>
                    <a:p>
                      <a:pPr algn="l" fontAlgn="t"/>
                      <a:r>
                        <a:rPr lang="fr-FR" sz="1800" b="0" i="0" u="none" strike="noStrike" dirty="0">
                          <a:solidFill>
                            <a:srgbClr val="000000"/>
                          </a:solidFill>
                          <a:latin typeface="Arial" pitchFamily="34" charset="0"/>
                          <a:ea typeface="Calibri"/>
                          <a:cs typeface="Arial" pitchFamily="34" charset="0"/>
                        </a:rPr>
                        <a:t>Taux d’accès à l’électricité (%)</a:t>
                      </a:r>
                      <a:endParaRPr lang="fr-FR" sz="1800" b="0" i="0" u="none" strike="noStrike" dirty="0">
                        <a:solidFill>
                          <a:srgbClr val="00000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31,74%</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32,43%</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34,89%</a:t>
                      </a:r>
                      <a:endParaRPr lang="fr-FR" sz="1800" b="0" i="0" u="none" strike="noStrike" dirty="0">
                        <a:solidFill>
                          <a:srgbClr val="00B0F0"/>
                        </a:solidFill>
                        <a:latin typeface="Arial" pitchFamily="34" charset="0"/>
                        <a:cs typeface="Arial" pitchFamily="34" charset="0"/>
                      </a:endParaRPr>
                    </a:p>
                  </a:txBody>
                  <a:tcPr marL="9525" marR="9525" marT="9526" marB="0"/>
                </a:tc>
              </a:tr>
              <a:tr h="398375">
                <a:tc>
                  <a:txBody>
                    <a:bodyPr/>
                    <a:lstStyle/>
                    <a:p>
                      <a:pPr algn="l" fontAlgn="t"/>
                      <a:r>
                        <a:rPr lang="fr-FR" sz="1800" b="0" i="0" u="none" strike="noStrike" dirty="0">
                          <a:solidFill>
                            <a:srgbClr val="000000"/>
                          </a:solidFill>
                          <a:latin typeface="Arial" pitchFamily="34" charset="0"/>
                          <a:ea typeface="Calibri"/>
                          <a:cs typeface="Arial" pitchFamily="34" charset="0"/>
                        </a:rPr>
                        <a:t>Taux d’accès à l’électricité en milieu urbain (%)</a:t>
                      </a:r>
                      <a:endParaRPr lang="fr-FR" sz="1800" b="0" i="0" u="none" strike="noStrike" dirty="0">
                        <a:solidFill>
                          <a:srgbClr val="000000"/>
                        </a:solidFill>
                        <a:latin typeface="Arial" pitchFamily="34" charset="0"/>
                        <a:cs typeface="Arial" pitchFamily="34" charset="0"/>
                      </a:endParaRPr>
                    </a:p>
                  </a:txBody>
                  <a:tcPr marL="4286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64,01%</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66,80%</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70,7%</a:t>
                      </a:r>
                      <a:endParaRPr lang="fr-FR" sz="1800" b="0" i="0" u="none" strike="noStrike" dirty="0">
                        <a:solidFill>
                          <a:srgbClr val="00B0F0"/>
                        </a:solidFill>
                        <a:latin typeface="Arial" pitchFamily="34" charset="0"/>
                        <a:cs typeface="Arial" pitchFamily="34" charset="0"/>
                      </a:endParaRPr>
                    </a:p>
                  </a:txBody>
                  <a:tcPr marL="9525" marR="9525" marT="9526" marB="0"/>
                </a:tc>
              </a:tr>
              <a:tr h="398375">
                <a:tc>
                  <a:txBody>
                    <a:bodyPr/>
                    <a:lstStyle/>
                    <a:p>
                      <a:pPr algn="l" fontAlgn="t"/>
                      <a:r>
                        <a:rPr lang="fr-FR" sz="1800" b="0" i="0" u="none" strike="noStrike" dirty="0">
                          <a:solidFill>
                            <a:srgbClr val="000000"/>
                          </a:solidFill>
                          <a:latin typeface="Arial" pitchFamily="34" charset="0"/>
                          <a:ea typeface="Calibri"/>
                          <a:cs typeface="Arial" pitchFamily="34" charset="0"/>
                        </a:rPr>
                        <a:t>Taux d’accès à l’électricité en milieu rural (%)</a:t>
                      </a:r>
                      <a:endParaRPr lang="fr-FR" sz="1800" b="0" i="0" u="none" strike="noStrike" dirty="0">
                        <a:solidFill>
                          <a:srgbClr val="000000"/>
                        </a:solidFill>
                        <a:latin typeface="Arial" pitchFamily="34" charset="0"/>
                        <a:cs typeface="Arial" pitchFamily="34" charset="0"/>
                      </a:endParaRPr>
                    </a:p>
                  </a:txBody>
                  <a:tcPr marL="4286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17,78%</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17,19%</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17,39%</a:t>
                      </a:r>
                      <a:endParaRPr lang="fr-FR" sz="1800" b="0" i="0" u="none" strike="noStrike" dirty="0">
                        <a:solidFill>
                          <a:srgbClr val="00B0F0"/>
                        </a:solidFill>
                        <a:latin typeface="Arial" pitchFamily="34" charset="0"/>
                        <a:cs typeface="Arial" pitchFamily="34" charset="0"/>
                      </a:endParaRPr>
                    </a:p>
                  </a:txBody>
                  <a:tcPr marL="9525" marR="9525" marT="9526" marB="0"/>
                </a:tc>
              </a:tr>
              <a:tr h="550085">
                <a:tc>
                  <a:txBody>
                    <a:bodyPr/>
                    <a:lstStyle/>
                    <a:p>
                      <a:pPr algn="l" fontAlgn="t"/>
                      <a:r>
                        <a:rPr lang="fr-FR" sz="1800" b="0" i="0" u="none" strike="noStrike" dirty="0">
                          <a:solidFill>
                            <a:srgbClr val="000000"/>
                          </a:solidFill>
                          <a:latin typeface="Arial" pitchFamily="34" charset="0"/>
                          <a:ea typeface="Calibri"/>
                          <a:cs typeface="Arial" pitchFamily="34" charset="0"/>
                        </a:rPr>
                        <a:t>Tarif social électricité 1</a:t>
                      </a:r>
                      <a:r>
                        <a:rPr lang="fr-FR" sz="1800" b="0" i="0" u="none" strike="noStrike" baseline="30000" dirty="0">
                          <a:solidFill>
                            <a:srgbClr val="000000"/>
                          </a:solidFill>
                          <a:latin typeface="Arial" pitchFamily="34" charset="0"/>
                          <a:ea typeface="Calibri"/>
                          <a:cs typeface="Arial" pitchFamily="34" charset="0"/>
                        </a:rPr>
                        <a:t>ère</a:t>
                      </a:r>
                      <a:r>
                        <a:rPr lang="fr-FR" sz="1800" b="0" i="0" u="none" strike="noStrike" dirty="0">
                          <a:solidFill>
                            <a:srgbClr val="000000"/>
                          </a:solidFill>
                          <a:latin typeface="Arial" pitchFamily="34" charset="0"/>
                          <a:ea typeface="Calibri"/>
                          <a:cs typeface="Arial" pitchFamily="34" charset="0"/>
                        </a:rPr>
                        <a:t> tranche EDM, hors TVA (en F CFA)</a:t>
                      </a:r>
                      <a:endParaRPr lang="fr-FR" sz="1800" b="0" i="0" u="none" strike="noStrike" dirty="0">
                        <a:solidFill>
                          <a:srgbClr val="000000"/>
                        </a:solidFill>
                        <a:latin typeface="Arial" pitchFamily="34" charset="0"/>
                        <a:cs typeface="Arial" pitchFamily="34" charset="0"/>
                      </a:endParaRPr>
                    </a:p>
                  </a:txBody>
                  <a:tcPr marL="9525" marR="9525" marT="9526" marB="0"/>
                </a:tc>
                <a:tc>
                  <a:txBody>
                    <a:bodyPr/>
                    <a:lstStyle/>
                    <a:p>
                      <a:pPr algn="r" fontAlgn="t"/>
                      <a:r>
                        <a:rPr lang="fr-FR" sz="1800" b="0" i="0" u="none" strike="noStrike">
                          <a:solidFill>
                            <a:srgbClr val="00B0F0"/>
                          </a:solidFill>
                          <a:latin typeface="Arial" pitchFamily="34" charset="0"/>
                          <a:cs typeface="Arial" pitchFamily="34" charset="0"/>
                        </a:rPr>
                        <a:t>59</a:t>
                      </a:r>
                    </a:p>
                  </a:txBody>
                  <a:tcPr marL="9525" marR="9525" marT="9526" marB="0"/>
                </a:tc>
                <a:tc>
                  <a:txBody>
                    <a:bodyPr/>
                    <a:lstStyle/>
                    <a:p>
                      <a:pPr algn="r" fontAlgn="t"/>
                      <a:r>
                        <a:rPr lang="fr-FR" sz="1800" b="0" i="0" u="none" strike="noStrike" dirty="0">
                          <a:solidFill>
                            <a:srgbClr val="00B0F0"/>
                          </a:solidFill>
                          <a:latin typeface="Arial" pitchFamily="34" charset="0"/>
                          <a:cs typeface="Arial" pitchFamily="34" charset="0"/>
                        </a:rPr>
                        <a:t>59</a:t>
                      </a:r>
                    </a:p>
                  </a:txBody>
                  <a:tcPr marL="9525" marR="9525" marT="9526" marB="0"/>
                </a:tc>
                <a:tc>
                  <a:txBody>
                    <a:bodyPr/>
                    <a:lstStyle/>
                    <a:p>
                      <a:pPr algn="r" fontAlgn="t"/>
                      <a:r>
                        <a:rPr lang="fr-FR" sz="1800" b="0" i="0" u="none" strike="noStrike">
                          <a:solidFill>
                            <a:srgbClr val="00B0F0"/>
                          </a:solidFill>
                          <a:latin typeface="Arial" pitchFamily="34" charset="0"/>
                          <a:cs typeface="Arial" pitchFamily="34" charset="0"/>
                        </a:rPr>
                        <a:t>59</a:t>
                      </a:r>
                    </a:p>
                  </a:txBody>
                  <a:tcPr marL="9525" marR="9525" marT="9526" marB="0"/>
                </a:tc>
              </a:tr>
              <a:tr h="550085">
                <a:tc>
                  <a:txBody>
                    <a:bodyPr/>
                    <a:lstStyle/>
                    <a:p>
                      <a:pPr algn="l" fontAlgn="t"/>
                      <a:r>
                        <a:rPr lang="fr-FR" sz="1800" b="0" i="0" u="none" strike="noStrike" dirty="0">
                          <a:solidFill>
                            <a:srgbClr val="000000"/>
                          </a:solidFill>
                          <a:latin typeface="Arial" pitchFamily="34" charset="0"/>
                          <a:ea typeface="Calibri"/>
                          <a:cs typeface="Arial" pitchFamily="34" charset="0"/>
                        </a:rPr>
                        <a:t>Production électrique EDM (</a:t>
                      </a:r>
                      <a:r>
                        <a:rPr lang="fr-FR" sz="1800" b="0" i="0" u="none" strike="noStrike" dirty="0" err="1">
                          <a:solidFill>
                            <a:srgbClr val="000000"/>
                          </a:solidFill>
                          <a:latin typeface="Arial" pitchFamily="34" charset="0"/>
                          <a:ea typeface="Calibri"/>
                          <a:cs typeface="Arial" pitchFamily="34" charset="0"/>
                        </a:rPr>
                        <a:t>GWh</a:t>
                      </a:r>
                      <a:r>
                        <a:rPr lang="fr-FR" sz="1800" b="0" i="0" u="none" strike="noStrike" dirty="0">
                          <a:solidFill>
                            <a:srgbClr val="000000"/>
                          </a:solidFill>
                          <a:latin typeface="Arial" pitchFamily="34" charset="0"/>
                          <a:ea typeface="Calibri"/>
                          <a:cs typeface="Arial" pitchFamily="34" charset="0"/>
                        </a:rPr>
                        <a:t>)</a:t>
                      </a:r>
                      <a:endParaRPr lang="fr-FR" sz="1800" b="0" i="0" u="none" strike="noStrike" dirty="0">
                        <a:solidFill>
                          <a:srgbClr val="000000"/>
                        </a:solidFill>
                        <a:latin typeface="Arial" pitchFamily="34" charset="0"/>
                        <a:cs typeface="Arial" pitchFamily="34" charset="0"/>
                      </a:endParaRPr>
                    </a:p>
                  </a:txBody>
                  <a:tcPr marL="9525" marR="9525" marT="9526" marB="0"/>
                </a:tc>
                <a:tc>
                  <a:txBody>
                    <a:bodyPr/>
                    <a:lstStyle/>
                    <a:p>
                      <a:pPr algn="r" fontAlgn="t"/>
                      <a:r>
                        <a:rPr lang="fr-FR" sz="1800" b="0" i="0" u="none" strike="noStrike" dirty="0">
                          <a:solidFill>
                            <a:srgbClr val="00B0F0"/>
                          </a:solidFill>
                          <a:latin typeface="Arial" pitchFamily="34" charset="0"/>
                          <a:cs typeface="Arial" pitchFamily="34" charset="0"/>
                        </a:rPr>
                        <a:t>1 </a:t>
                      </a:r>
                      <a:r>
                        <a:rPr lang="fr-FR" sz="1800" b="0" i="0" u="none" strike="noStrike" dirty="0" smtClean="0">
                          <a:solidFill>
                            <a:srgbClr val="00B0F0"/>
                          </a:solidFill>
                          <a:latin typeface="Arial" pitchFamily="34" charset="0"/>
                          <a:cs typeface="Arial" pitchFamily="34" charset="0"/>
                        </a:rPr>
                        <a:t>276,325</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a:solidFill>
                            <a:srgbClr val="00B0F0"/>
                          </a:solidFill>
                          <a:latin typeface="Arial" pitchFamily="34" charset="0"/>
                          <a:cs typeface="Arial" pitchFamily="34" charset="0"/>
                        </a:rPr>
                        <a:t>1 </a:t>
                      </a:r>
                      <a:r>
                        <a:rPr lang="fr-FR" sz="1800" b="0" i="0" u="none" strike="noStrike" dirty="0" smtClean="0">
                          <a:solidFill>
                            <a:srgbClr val="00B0F0"/>
                          </a:solidFill>
                          <a:latin typeface="Arial" pitchFamily="34" charset="0"/>
                          <a:cs typeface="Arial" pitchFamily="34" charset="0"/>
                        </a:rPr>
                        <a:t>420,357</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a:solidFill>
                            <a:srgbClr val="00B0F0"/>
                          </a:solidFill>
                          <a:latin typeface="Arial" pitchFamily="34" charset="0"/>
                          <a:cs typeface="Arial" pitchFamily="34" charset="0"/>
                        </a:rPr>
                        <a:t>1 </a:t>
                      </a:r>
                      <a:r>
                        <a:rPr lang="fr-FR" sz="1800" b="0" i="0" u="none" strike="noStrike" dirty="0" smtClean="0">
                          <a:solidFill>
                            <a:srgbClr val="00B0F0"/>
                          </a:solidFill>
                          <a:latin typeface="Arial" pitchFamily="34" charset="0"/>
                          <a:cs typeface="Arial" pitchFamily="34" charset="0"/>
                        </a:rPr>
                        <a:t>573,771</a:t>
                      </a:r>
                      <a:endParaRPr lang="fr-FR" sz="1800" b="0" i="0" u="none" strike="noStrike" dirty="0">
                        <a:solidFill>
                          <a:srgbClr val="00B0F0"/>
                        </a:solidFill>
                        <a:latin typeface="Arial" pitchFamily="34" charset="0"/>
                        <a:cs typeface="Arial" pitchFamily="34" charset="0"/>
                      </a:endParaRPr>
                    </a:p>
                  </a:txBody>
                  <a:tcPr marL="9525" marR="9525" marT="9526" marB="0"/>
                </a:tc>
              </a:tr>
              <a:tr h="550085">
                <a:tc>
                  <a:txBody>
                    <a:bodyPr/>
                    <a:lstStyle/>
                    <a:p>
                      <a:pPr algn="l" fontAlgn="t"/>
                      <a:r>
                        <a:rPr lang="fr-FR" sz="1800" b="0" i="0" u="none" strike="noStrike" dirty="0">
                          <a:solidFill>
                            <a:srgbClr val="000000"/>
                          </a:solidFill>
                          <a:latin typeface="Arial" pitchFamily="34" charset="0"/>
                          <a:ea typeface="Calibri"/>
                          <a:cs typeface="Arial" pitchFamily="34" charset="0"/>
                        </a:rPr>
                        <a:t>Consommation de produits pétroliers par an (TEP)</a:t>
                      </a:r>
                      <a:endParaRPr lang="fr-FR" sz="1800" b="0" i="0" u="none" strike="noStrike" dirty="0">
                        <a:solidFill>
                          <a:srgbClr val="00000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911</a:t>
                      </a:r>
                      <a:r>
                        <a:rPr lang="fr-FR" sz="1800" b="0" i="0" u="none" strike="noStrike" baseline="0" dirty="0" smtClean="0">
                          <a:solidFill>
                            <a:srgbClr val="00B0F0"/>
                          </a:solidFill>
                          <a:latin typeface="Arial" pitchFamily="34" charset="0"/>
                          <a:cs typeface="Arial" pitchFamily="34" charset="0"/>
                        </a:rPr>
                        <a:t> 839,11</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972 927,51</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1 024 000</a:t>
                      </a:r>
                      <a:endParaRPr lang="fr-FR" sz="1800" b="0" i="0" u="none" strike="noStrike" dirty="0">
                        <a:solidFill>
                          <a:srgbClr val="00B0F0"/>
                        </a:solidFill>
                        <a:latin typeface="Arial" pitchFamily="34" charset="0"/>
                        <a:cs typeface="Arial" pitchFamily="34" charset="0"/>
                      </a:endParaRPr>
                    </a:p>
                  </a:txBody>
                  <a:tcPr marL="9525" marR="9525" marT="9526" marB="0"/>
                </a:tc>
              </a:tr>
              <a:tr h="490771">
                <a:tc>
                  <a:txBody>
                    <a:bodyPr/>
                    <a:lstStyle/>
                    <a:p>
                      <a:pPr algn="l" fontAlgn="t"/>
                      <a:r>
                        <a:rPr lang="fr-FR" sz="1800" b="0" i="0" u="none" strike="noStrike" dirty="0">
                          <a:solidFill>
                            <a:srgbClr val="000000"/>
                          </a:solidFill>
                          <a:latin typeface="Arial" pitchFamily="34" charset="0"/>
                          <a:ea typeface="Calibri"/>
                          <a:cs typeface="Arial" pitchFamily="34" charset="0"/>
                        </a:rPr>
                        <a:t>Consommation de gaz butane (en tonnes)</a:t>
                      </a:r>
                      <a:endParaRPr lang="fr-FR" sz="1800" b="0" i="0" u="none" strike="noStrike" dirty="0">
                        <a:solidFill>
                          <a:srgbClr val="00000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13 279</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12 010</a:t>
                      </a:r>
                      <a:endParaRPr lang="fr-FR" sz="1800" b="0" i="0" u="none" strike="noStrike" dirty="0">
                        <a:solidFill>
                          <a:srgbClr val="00B0F0"/>
                        </a:solidFill>
                        <a:latin typeface="Arial" pitchFamily="34" charset="0"/>
                        <a:cs typeface="Arial" pitchFamily="34" charset="0"/>
                      </a:endParaRPr>
                    </a:p>
                  </a:txBody>
                  <a:tcPr marL="9525" marR="9525" marT="9526" marB="0"/>
                </a:tc>
                <a:tc>
                  <a:txBody>
                    <a:bodyPr/>
                    <a:lstStyle/>
                    <a:p>
                      <a:pPr algn="r" fontAlgn="t"/>
                      <a:r>
                        <a:rPr lang="fr-FR" sz="1800" b="0" i="0" u="none" strike="noStrike" dirty="0" smtClean="0">
                          <a:solidFill>
                            <a:srgbClr val="00B0F0"/>
                          </a:solidFill>
                          <a:latin typeface="Arial" pitchFamily="34" charset="0"/>
                          <a:cs typeface="Arial" pitchFamily="34" charset="0"/>
                        </a:rPr>
                        <a:t>10 337</a:t>
                      </a:r>
                      <a:endParaRPr lang="fr-FR" sz="1800" b="0" i="0" u="none" strike="noStrike" dirty="0">
                        <a:solidFill>
                          <a:srgbClr val="00B0F0"/>
                        </a:solidFill>
                        <a:latin typeface="Arial" pitchFamily="34" charset="0"/>
                        <a:cs typeface="Arial" pitchFamily="34" charset="0"/>
                      </a:endParaRPr>
                    </a:p>
                  </a:txBody>
                  <a:tcPr marL="9525" marR="9525" marT="9526" marB="0"/>
                </a:tc>
              </a:tr>
              <a:tr h="550085">
                <a:tc>
                  <a:txBody>
                    <a:bodyPr/>
                    <a:lstStyle/>
                    <a:p>
                      <a:pPr algn="l" fontAlgn="t"/>
                      <a:r>
                        <a:rPr lang="fr-FR" sz="1800" b="1" dirty="0" smtClean="0">
                          <a:latin typeface="Arial" charset="0"/>
                          <a:cs typeface="Arial" charset="0"/>
                        </a:rPr>
                        <a:t>Consommation excessive de la biomasse</a:t>
                      </a:r>
                      <a:endParaRPr lang="fr-FR" sz="1800" b="0" i="0" u="none" strike="noStrike" dirty="0">
                        <a:solidFill>
                          <a:srgbClr val="000000"/>
                        </a:solidFill>
                        <a:latin typeface="Arial" pitchFamily="34" charset="0"/>
                        <a:cs typeface="Arial" pitchFamily="34" charset="0"/>
                      </a:endParaRPr>
                    </a:p>
                  </a:txBody>
                  <a:tcPr marL="9525" marR="9525" marT="9526" marB="0"/>
                </a:tc>
                <a:tc gridSpan="3">
                  <a:txBody>
                    <a:bodyPr/>
                    <a:lstStyle/>
                    <a:p>
                      <a:pPr algn="r" fontAlgn="t"/>
                      <a:r>
                        <a:rPr lang="fr-FR" sz="1800" dirty="0" smtClean="0">
                          <a:solidFill>
                            <a:srgbClr val="00B0F0"/>
                          </a:solidFill>
                          <a:latin typeface="Arial" charset="0"/>
                          <a:cs typeface="Arial" charset="0"/>
                        </a:rPr>
                        <a:t>78% du Bilan énergétique national 2014  </a:t>
                      </a:r>
                      <a:endParaRPr lang="fr-FR" sz="1800" b="0" i="0" u="none" strike="noStrike" dirty="0">
                        <a:solidFill>
                          <a:srgbClr val="00B0F0"/>
                        </a:solidFill>
                        <a:latin typeface="Arial" pitchFamily="34" charset="0"/>
                        <a:cs typeface="Arial" pitchFamily="34" charset="0"/>
                      </a:endParaRPr>
                    </a:p>
                  </a:txBody>
                  <a:tcPr marL="9525" marR="9525" marT="9526" marB="0"/>
                </a:tc>
                <a:tc hMerge="1">
                  <a:txBody>
                    <a:bodyPr/>
                    <a:lstStyle/>
                    <a:p>
                      <a:pPr algn="r" fontAlgn="t"/>
                      <a:endParaRPr lang="fr-FR" sz="1400" b="0" i="0" u="none" strike="noStrike" dirty="0">
                        <a:solidFill>
                          <a:srgbClr val="000000"/>
                        </a:solidFill>
                        <a:latin typeface="Arial" pitchFamily="34" charset="0"/>
                        <a:cs typeface="Arial" pitchFamily="34" charset="0"/>
                      </a:endParaRPr>
                    </a:p>
                  </a:txBody>
                  <a:tcPr marL="9525" marR="9525" marT="9525" marB="0"/>
                </a:tc>
                <a:tc hMerge="1">
                  <a:txBody>
                    <a:bodyPr/>
                    <a:lstStyle/>
                    <a:p>
                      <a:pPr algn="r" fontAlgn="t"/>
                      <a:endParaRPr lang="fr-FR" sz="1400" b="0" i="0" u="none" strike="noStrike" dirty="0">
                        <a:solidFill>
                          <a:srgbClr val="000000"/>
                        </a:solidFill>
                        <a:latin typeface="Arial" pitchFamily="34" charset="0"/>
                        <a:cs typeface="Arial" pitchFamily="34" charset="0"/>
                      </a:endParaRPr>
                    </a:p>
                  </a:txBody>
                  <a:tcPr marL="9525" marR="9525" marT="9525" marB="0"/>
                </a:tc>
              </a:tr>
              <a:tr h="820434">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fr-FR" sz="1800" b="1" dirty="0" smtClean="0">
                          <a:latin typeface="Arial" charset="0"/>
                          <a:cs typeface="Arial" charset="0"/>
                        </a:rPr>
                        <a:t>Importation de toute la consommation en Hydrocarbures</a:t>
                      </a:r>
                      <a:endParaRPr lang="fr-FR" sz="1800" dirty="0" smtClean="0">
                        <a:latin typeface="Arial" charset="0"/>
                        <a:cs typeface="Arial" charset="0"/>
                      </a:endParaRPr>
                    </a:p>
                    <a:p>
                      <a:pPr algn="l" fontAlgn="t"/>
                      <a:endParaRPr lang="fr-FR" sz="1800" b="0" i="0" u="none" strike="noStrike" dirty="0">
                        <a:solidFill>
                          <a:srgbClr val="000000"/>
                        </a:solidFill>
                        <a:latin typeface="Arial" pitchFamily="34" charset="0"/>
                        <a:cs typeface="Arial" pitchFamily="34" charset="0"/>
                      </a:endParaRPr>
                    </a:p>
                  </a:txBody>
                  <a:tcPr marL="9525" marR="9525" marT="9526" marB="0"/>
                </a:tc>
                <a:tc gridSpan="3">
                  <a:txBody>
                    <a:bodyPr/>
                    <a:lstStyle/>
                    <a:p>
                      <a:pPr algn="r" fontAlgn="t"/>
                      <a:r>
                        <a:rPr lang="fr-FR" sz="1800" dirty="0" smtClean="0">
                          <a:solidFill>
                            <a:srgbClr val="00B0F0"/>
                          </a:solidFill>
                          <a:latin typeface="Arial" charset="0"/>
                          <a:cs typeface="Arial" charset="0"/>
                        </a:rPr>
                        <a:t>17% </a:t>
                      </a:r>
                      <a:r>
                        <a:rPr lang="fr-FR" sz="1800" dirty="0" smtClean="0">
                          <a:solidFill>
                            <a:srgbClr val="00B0F0"/>
                          </a:solidFill>
                          <a:latin typeface="Arial" charset="0"/>
                          <a:cs typeface="Arial" charset="0"/>
                        </a:rPr>
                        <a:t>du Bilan 2014</a:t>
                      </a:r>
                      <a:endParaRPr lang="fr-FR" sz="1800" b="0" i="0" u="none" strike="noStrike" dirty="0">
                        <a:solidFill>
                          <a:srgbClr val="00B0F0"/>
                        </a:solidFill>
                        <a:latin typeface="Arial" pitchFamily="34" charset="0"/>
                        <a:cs typeface="Arial" pitchFamily="34" charset="0"/>
                      </a:endParaRPr>
                    </a:p>
                  </a:txBody>
                  <a:tcPr marL="9525" marR="9525" marT="9526" marB="0"/>
                </a:tc>
                <a:tc hMerge="1">
                  <a:txBody>
                    <a:bodyPr/>
                    <a:lstStyle/>
                    <a:p>
                      <a:pPr algn="r" fontAlgn="t"/>
                      <a:endParaRPr lang="fr-FR" sz="1400" b="0" i="0" u="none" strike="noStrike" dirty="0">
                        <a:solidFill>
                          <a:srgbClr val="000000"/>
                        </a:solidFill>
                        <a:latin typeface="Arial" pitchFamily="34" charset="0"/>
                        <a:cs typeface="Arial" pitchFamily="34" charset="0"/>
                      </a:endParaRPr>
                    </a:p>
                  </a:txBody>
                  <a:tcPr marL="9525" marR="9525" marT="9525" marB="0"/>
                </a:tc>
                <a:tc hMerge="1">
                  <a:txBody>
                    <a:bodyPr/>
                    <a:lstStyle/>
                    <a:p>
                      <a:pPr algn="r" fontAlgn="t"/>
                      <a:endParaRPr lang="fr-FR" sz="1400" b="0" i="0" u="none" strike="noStrike" dirty="0">
                        <a:solidFill>
                          <a:srgbClr val="000000"/>
                        </a:solidFill>
                        <a:latin typeface="Arial" pitchFamily="34" charset="0"/>
                        <a:cs typeface="Arial" pitchFamily="34" charset="0"/>
                      </a:endParaRPr>
                    </a:p>
                  </a:txBody>
                  <a:tcPr marL="9525" marR="9525" marT="9525" marB="0"/>
                </a:tc>
              </a:tr>
              <a:tr h="550085">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fr-FR" sz="1800" b="1" dirty="0" smtClean="0">
                          <a:latin typeface="Arial" charset="0"/>
                          <a:cs typeface="Arial" charset="0"/>
                        </a:rPr>
                        <a:t>Faible consommation d’Electricité</a:t>
                      </a:r>
                      <a:endParaRPr lang="fr-FR" sz="1800" dirty="0" smtClean="0">
                        <a:latin typeface="Arial" charset="0"/>
                        <a:cs typeface="Arial" charset="0"/>
                      </a:endParaRPr>
                    </a:p>
                    <a:p>
                      <a:pPr algn="l" fontAlgn="t"/>
                      <a:endParaRPr lang="fr-FR" sz="1800" b="0" i="0" u="none" strike="noStrike" dirty="0">
                        <a:solidFill>
                          <a:srgbClr val="000000"/>
                        </a:solidFill>
                        <a:latin typeface="Arial" pitchFamily="34" charset="0"/>
                        <a:cs typeface="Arial" pitchFamily="34" charset="0"/>
                      </a:endParaRPr>
                    </a:p>
                  </a:txBody>
                  <a:tcPr marL="9525" marR="9525" marT="9526" marB="0"/>
                </a:tc>
                <a:tc gridSpan="3">
                  <a:txBody>
                    <a:bodyPr/>
                    <a:lstStyle/>
                    <a:p>
                      <a:pPr algn="r" fontAlgn="t"/>
                      <a:r>
                        <a:rPr lang="fr-FR" sz="1800" dirty="0" smtClean="0">
                          <a:solidFill>
                            <a:srgbClr val="00B0F0"/>
                          </a:solidFill>
                          <a:latin typeface="Arial" charset="0"/>
                          <a:cs typeface="Arial" charset="0"/>
                        </a:rPr>
                        <a:t>5% du Bilan 2014</a:t>
                      </a:r>
                      <a:endParaRPr lang="fr-FR" sz="1800" b="0" i="0" u="none" strike="noStrike" dirty="0">
                        <a:solidFill>
                          <a:srgbClr val="00B0F0"/>
                        </a:solidFill>
                        <a:latin typeface="Arial" pitchFamily="34" charset="0"/>
                        <a:cs typeface="Arial" pitchFamily="34" charset="0"/>
                      </a:endParaRPr>
                    </a:p>
                  </a:txBody>
                  <a:tcPr marL="9525" marR="9525" marT="9526" marB="0"/>
                </a:tc>
                <a:tc hMerge="1">
                  <a:txBody>
                    <a:bodyPr/>
                    <a:lstStyle/>
                    <a:p>
                      <a:pPr algn="r" fontAlgn="t"/>
                      <a:endParaRPr lang="fr-FR" sz="1400" b="0" i="0" u="none" strike="noStrike" dirty="0">
                        <a:solidFill>
                          <a:srgbClr val="000000"/>
                        </a:solidFill>
                        <a:latin typeface="Arial" pitchFamily="34" charset="0"/>
                        <a:cs typeface="Arial" pitchFamily="34" charset="0"/>
                      </a:endParaRPr>
                    </a:p>
                  </a:txBody>
                  <a:tcPr marL="9525" marR="9525" marT="9525" marB="0"/>
                </a:tc>
                <a:tc hMerge="1">
                  <a:txBody>
                    <a:bodyPr/>
                    <a:lstStyle/>
                    <a:p>
                      <a:pPr algn="r" fontAlgn="t"/>
                      <a:endParaRPr lang="fr-FR" sz="1400" b="0" i="0" u="none" strike="noStrike" dirty="0">
                        <a:solidFill>
                          <a:srgbClr val="000000"/>
                        </a:solidFill>
                        <a:latin typeface="Arial" pitchFamily="34" charset="0"/>
                        <a:cs typeface="Arial" pitchFamily="34" charset="0"/>
                      </a:endParaRPr>
                    </a:p>
                  </a:txBody>
                  <a:tcPr marL="9525" marR="9525" marT="9525" marB="0"/>
                </a:tc>
              </a:tr>
            </a:tbl>
          </a:graphicData>
        </a:graphic>
      </p:graphicFrame>
      <p:sp>
        <p:nvSpPr>
          <p:cNvPr id="2" name="Espace réservé du numéro de diapositive 1"/>
          <p:cNvSpPr>
            <a:spLocks noGrp="1"/>
          </p:cNvSpPr>
          <p:nvPr>
            <p:ph type="sldNum" sz="quarter" idx="12"/>
          </p:nvPr>
        </p:nvSpPr>
        <p:spPr/>
        <p:txBody>
          <a:bodyPr/>
          <a:lstStyle/>
          <a:p>
            <a:fld id="{33110C5F-376E-4F61-AFCF-898DB9CDF4B0}" type="slidenum">
              <a:rPr lang="fr-FR" altLang="fr-FR" smtClean="0"/>
              <a:pPr/>
              <a:t>10</a:t>
            </a:fld>
            <a:endParaRPr lang="fr-FR" altLang="fr-FR"/>
          </a:p>
        </p:txBody>
      </p:sp>
    </p:spTree>
    <p:extLst>
      <p:ext uri="{BB962C8B-B14F-4D97-AF65-F5344CB8AC3E}">
        <p14:creationId xmlns:p14="http://schemas.microsoft.com/office/powerpoint/2010/main" val="850103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a:xfrm>
            <a:off x="457200" y="1484313"/>
            <a:ext cx="8229600" cy="3312839"/>
          </a:xfrm>
          <a:effectLst>
            <a:outerShdw blurRad="254000" dist="127000" dir="2700000" algn="tl" rotWithShape="0">
              <a:schemeClr val="tx2">
                <a:alpha val="50000"/>
              </a:schemeClr>
            </a:outerShdw>
          </a:effectLst>
        </p:spPr>
        <p:txBody>
          <a:bodyPr lIns="180000" tIns="180000" rIns="180000" bIns="180000" rtlCol="0">
            <a:normAutofit fontScale="92500" lnSpcReduction="20000"/>
          </a:bodyPr>
          <a:lstStyle/>
          <a:p>
            <a:pPr algn="ctr">
              <a:buNone/>
              <a:defRPr/>
            </a:pPr>
            <a:r>
              <a:rPr lang="es-ES" sz="4000" dirty="0" err="1"/>
              <a:t>Merci</a:t>
            </a:r>
            <a:r>
              <a:rPr lang="es-ES" sz="4000" dirty="0"/>
              <a:t>!</a:t>
            </a:r>
          </a:p>
          <a:p>
            <a:pPr algn="ctr" eaLnBrk="1" fontAlgn="auto" hangingPunct="1">
              <a:spcAft>
                <a:spcPts val="0"/>
              </a:spcAft>
              <a:buFont typeface="Arial" pitchFamily="34" charset="0"/>
              <a:buNone/>
              <a:defRPr/>
            </a:pPr>
            <a:endParaRPr lang="es-ES_tradnl" sz="2400" b="1" dirty="0" smtClean="0">
              <a:solidFill>
                <a:schemeClr val="bg1"/>
              </a:solidFill>
            </a:endParaRPr>
          </a:p>
          <a:p>
            <a:pPr algn="ctr">
              <a:buNone/>
              <a:defRPr/>
            </a:pPr>
            <a:r>
              <a:rPr lang="en-US" b="1" dirty="0" smtClean="0"/>
              <a:t>Mansa KANTE, </a:t>
            </a:r>
            <a:r>
              <a:rPr lang="en-US" b="1" dirty="0" err="1" smtClean="0"/>
              <a:t>Ph,D</a:t>
            </a:r>
            <a:endParaRPr lang="en-US" b="1" dirty="0" smtClean="0"/>
          </a:p>
          <a:p>
            <a:pPr algn="ctr">
              <a:buNone/>
              <a:defRPr/>
            </a:pPr>
            <a:r>
              <a:rPr lang="fr-FR" dirty="0" smtClean="0"/>
              <a:t>Chef de Division Règlementation, Documentation et Communication à la Direction Nationale de l’Energie</a:t>
            </a:r>
          </a:p>
          <a:p>
            <a:pPr algn="ctr">
              <a:buNone/>
              <a:defRPr/>
            </a:pPr>
            <a:r>
              <a:rPr lang="fr-FR" b="1" dirty="0" smtClean="0"/>
              <a:t>Bamako-Mali</a:t>
            </a:r>
          </a:p>
          <a:p>
            <a:pPr algn="ctr">
              <a:buNone/>
              <a:defRPr/>
            </a:pPr>
            <a:r>
              <a:rPr lang="fr-FR" dirty="0" err="1" smtClean="0"/>
              <a:t>directionenergie@energie,gouv,ml</a:t>
            </a:r>
            <a:endParaRPr lang="fr-FR" dirty="0" smtClean="0"/>
          </a:p>
          <a:p>
            <a:pPr algn="ctr">
              <a:buNone/>
              <a:defRPr/>
            </a:pPr>
            <a:r>
              <a:rPr lang="fr-FR" dirty="0" err="1" smtClean="0"/>
              <a:t>mansakante@yahoo,com</a:t>
            </a:r>
            <a:endParaRPr lang="fr-FR" dirty="0" smtClean="0"/>
          </a:p>
          <a:p>
            <a:pPr algn="ctr">
              <a:buNone/>
              <a:defRPr/>
            </a:pPr>
            <a:endParaRPr lang="fr-FR" dirty="0" smtClean="0"/>
          </a:p>
          <a:p>
            <a:pPr algn="ctr">
              <a:buNone/>
              <a:defRPr/>
            </a:pPr>
            <a:endParaRPr lang="es-ES_tradnl" b="1" dirty="0"/>
          </a:p>
        </p:txBody>
      </p:sp>
      <p:grpSp>
        <p:nvGrpSpPr>
          <p:cNvPr id="14" name="Group 13"/>
          <p:cNvGrpSpPr/>
          <p:nvPr/>
        </p:nvGrpSpPr>
        <p:grpSpPr>
          <a:xfrm>
            <a:off x="755576" y="6017386"/>
            <a:ext cx="7992888" cy="626627"/>
            <a:chOff x="395536" y="6017386"/>
            <a:chExt cx="7992888" cy="626627"/>
          </a:xfrm>
        </p:grpSpPr>
        <p:pic>
          <p:nvPicPr>
            <p:cNvPr id="15"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16"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17"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18"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9"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20"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26" name="Picture 25"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27" name="Picture 26"/>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Indice</a:t>
            </a:r>
            <a:r>
              <a:rPr lang="es-ES" dirty="0" smtClean="0"/>
              <a:t> de </a:t>
            </a:r>
            <a:r>
              <a:rPr lang="es-ES" dirty="0" err="1" smtClean="0"/>
              <a:t>questions</a:t>
            </a:r>
            <a:r>
              <a:rPr lang="es-ES" dirty="0" smtClean="0"/>
              <a:t>- </a:t>
            </a:r>
            <a:r>
              <a:rPr lang="es-ES" dirty="0" err="1" smtClean="0"/>
              <a:t>Informations</a:t>
            </a:r>
            <a:endParaRPr lang="es-ES" dirty="0"/>
          </a:p>
        </p:txBody>
      </p:sp>
      <p:sp>
        <p:nvSpPr>
          <p:cNvPr id="3" name="2 Marcador de contenido"/>
          <p:cNvSpPr>
            <a:spLocks noGrp="1"/>
          </p:cNvSpPr>
          <p:nvPr>
            <p:ph idx="1"/>
          </p:nvPr>
        </p:nvSpPr>
        <p:spPr/>
        <p:txBody>
          <a:bodyPr>
            <a:normAutofit fontScale="85000" lnSpcReduction="10000"/>
          </a:bodyPr>
          <a:lstStyle/>
          <a:p>
            <a:pPr marL="0" indent="0">
              <a:buNone/>
            </a:pPr>
            <a:r>
              <a:rPr lang="es-ES" dirty="0" smtClean="0"/>
              <a:t>Sept (7) minutes </a:t>
            </a:r>
            <a:r>
              <a:rPr lang="es-ES" dirty="0" err="1" smtClean="0"/>
              <a:t>maximum</a:t>
            </a:r>
            <a:r>
              <a:rPr lang="es-ES" dirty="0"/>
              <a:t> </a:t>
            </a:r>
            <a:r>
              <a:rPr lang="es-ES" dirty="0" smtClean="0"/>
              <a:t>per </a:t>
            </a:r>
            <a:r>
              <a:rPr lang="es-ES" dirty="0" err="1" smtClean="0"/>
              <a:t>pays</a:t>
            </a:r>
            <a:r>
              <a:rPr lang="es-ES" dirty="0" smtClean="0"/>
              <a:t> (la </a:t>
            </a:r>
            <a:r>
              <a:rPr lang="es-ES" dirty="0" err="1" smtClean="0"/>
              <a:t>presentation</a:t>
            </a:r>
            <a:r>
              <a:rPr lang="es-ES" dirty="0" smtClean="0"/>
              <a:t> </a:t>
            </a:r>
            <a:r>
              <a:rPr lang="es-ES" dirty="0" err="1" smtClean="0"/>
              <a:t>sera</a:t>
            </a:r>
            <a:r>
              <a:rPr lang="es-ES" dirty="0"/>
              <a:t> </a:t>
            </a:r>
            <a:r>
              <a:rPr lang="fr-FR" dirty="0" smtClean="0"/>
              <a:t>chronométrée</a:t>
            </a:r>
            <a:r>
              <a:rPr lang="es-ES" dirty="0" smtClean="0"/>
              <a:t>)</a:t>
            </a:r>
          </a:p>
          <a:p>
            <a:pPr marL="457200" indent="-457200">
              <a:buAutoNum type="arabicPeriod"/>
            </a:pPr>
            <a:r>
              <a:rPr lang="es-ES" dirty="0" err="1" smtClean="0"/>
              <a:t>Petite</a:t>
            </a:r>
            <a:r>
              <a:rPr lang="es-ES" dirty="0" smtClean="0"/>
              <a:t> </a:t>
            </a:r>
            <a:r>
              <a:rPr lang="es-ES" dirty="0" err="1" smtClean="0"/>
              <a:t>introduction</a:t>
            </a:r>
            <a:r>
              <a:rPr lang="es-ES" dirty="0" smtClean="0"/>
              <a:t> (1-2 minutes) sur la </a:t>
            </a:r>
            <a:r>
              <a:rPr lang="es-ES" dirty="0" err="1" smtClean="0"/>
              <a:t>planification</a:t>
            </a:r>
            <a:r>
              <a:rPr lang="es-ES" dirty="0" smtClean="0"/>
              <a:t> de </a:t>
            </a:r>
            <a:r>
              <a:rPr lang="es-ES" dirty="0" err="1" smtClean="0"/>
              <a:t>l’énergie</a:t>
            </a:r>
            <a:r>
              <a:rPr lang="es-ES" dirty="0" smtClean="0"/>
              <a:t> et </a:t>
            </a:r>
            <a:r>
              <a:rPr lang="es-ES" dirty="0" err="1" smtClean="0"/>
              <a:t>l’électrification</a:t>
            </a:r>
            <a:r>
              <a:rPr lang="es-ES" dirty="0" smtClean="0"/>
              <a:t> </a:t>
            </a:r>
            <a:r>
              <a:rPr lang="es-ES" dirty="0" err="1" smtClean="0"/>
              <a:t>rurale</a:t>
            </a:r>
            <a:r>
              <a:rPr lang="es-ES" dirty="0" smtClean="0"/>
              <a:t> </a:t>
            </a:r>
            <a:r>
              <a:rPr lang="es-ES" dirty="0" err="1" smtClean="0"/>
              <a:t>dans</a:t>
            </a:r>
            <a:r>
              <a:rPr lang="es-ES" dirty="0" smtClean="0"/>
              <a:t> le </a:t>
            </a:r>
            <a:r>
              <a:rPr lang="es-ES" dirty="0" err="1" smtClean="0"/>
              <a:t>pays</a:t>
            </a:r>
            <a:r>
              <a:rPr lang="es-ES" dirty="0" smtClean="0"/>
              <a:t> (</a:t>
            </a:r>
            <a:r>
              <a:rPr lang="es-ES" dirty="0" err="1" smtClean="0"/>
              <a:t>institutions</a:t>
            </a:r>
            <a:r>
              <a:rPr lang="es-ES" dirty="0"/>
              <a:t> </a:t>
            </a:r>
            <a:r>
              <a:rPr lang="es-ES" dirty="0" smtClean="0"/>
              <a:t>et </a:t>
            </a:r>
            <a:r>
              <a:rPr lang="es-ES" dirty="0" err="1" smtClean="0"/>
              <a:t>agences</a:t>
            </a:r>
            <a:r>
              <a:rPr lang="es-ES" dirty="0" smtClean="0"/>
              <a:t> en </a:t>
            </a:r>
            <a:r>
              <a:rPr lang="es-ES" dirty="0" err="1" smtClean="0"/>
              <a:t>charge</a:t>
            </a:r>
            <a:r>
              <a:rPr lang="es-ES" dirty="0" smtClean="0"/>
              <a:t>, </a:t>
            </a:r>
            <a:r>
              <a:rPr lang="es-ES" dirty="0" err="1" smtClean="0"/>
              <a:t>objectifs</a:t>
            </a:r>
            <a:r>
              <a:rPr lang="es-ES" dirty="0" smtClean="0"/>
              <a:t>, contactes et </a:t>
            </a:r>
            <a:r>
              <a:rPr lang="es-ES" dirty="0" err="1" smtClean="0"/>
              <a:t>rôles</a:t>
            </a:r>
            <a:r>
              <a:rPr lang="es-ES" dirty="0" smtClean="0"/>
              <a:t>)</a:t>
            </a:r>
          </a:p>
          <a:p>
            <a:pPr marL="457200" indent="-457200">
              <a:buAutoNum type="arabicPeriod"/>
            </a:pPr>
            <a:r>
              <a:rPr lang="fr-FR" dirty="0"/>
              <a:t>Outils pour la planification de l'énergie: la planification </a:t>
            </a:r>
            <a:r>
              <a:rPr lang="fr-FR" dirty="0" err="1"/>
              <a:t>énergetique</a:t>
            </a:r>
            <a:r>
              <a:rPr lang="fr-FR" dirty="0"/>
              <a:t> est aidée par quelques outils, </a:t>
            </a:r>
            <a:r>
              <a:rPr lang="fr-FR" dirty="0" err="1"/>
              <a:t>plate-formes</a:t>
            </a:r>
            <a:r>
              <a:rPr lang="fr-FR" dirty="0"/>
              <a:t> ou technologiques</a:t>
            </a:r>
            <a:r>
              <a:rPr lang="fr-FR" dirty="0" smtClean="0"/>
              <a:t>?</a:t>
            </a:r>
          </a:p>
          <a:p>
            <a:pPr marL="457200" indent="-457200">
              <a:buAutoNum type="arabicPeriod"/>
            </a:pPr>
            <a:r>
              <a:rPr lang="fr-FR" dirty="0"/>
              <a:t>Implémentation des SIG: Est-ce que les SIG sont utilisés pour la planification de l’énergie et l’électrification rurale? Outils et technologies en train d’être utilisées? Organisme responsable et contactes, collection et validation des données </a:t>
            </a:r>
            <a:r>
              <a:rPr lang="fr-FR" dirty="0" err="1"/>
              <a:t>geospatiales</a:t>
            </a:r>
            <a:r>
              <a:rPr lang="fr-FR" dirty="0"/>
              <a:t>, challenges</a:t>
            </a:r>
            <a:r>
              <a:rPr lang="fr-FR" dirty="0" smtClean="0"/>
              <a:t>?</a:t>
            </a:r>
          </a:p>
          <a:p>
            <a:pPr marL="457200" indent="-457200">
              <a:buAutoNum type="arabicPeriod"/>
            </a:pPr>
            <a:r>
              <a:rPr lang="fr-FR" dirty="0" smtClean="0"/>
              <a:t>Systèmes d’Information </a:t>
            </a:r>
            <a:r>
              <a:rPr lang="fr-FR" dirty="0" err="1" smtClean="0"/>
              <a:t>Énergetique</a:t>
            </a:r>
            <a:r>
              <a:rPr lang="fr-FR" dirty="0" smtClean="0"/>
              <a:t> (SIE): il y a une SIE </a:t>
            </a:r>
            <a:r>
              <a:rPr lang="fr-FR" dirty="0" err="1" smtClean="0"/>
              <a:t>operatif</a:t>
            </a:r>
            <a:r>
              <a:rPr lang="fr-FR" dirty="0" smtClean="0"/>
              <a:t> dans le pays? Organisme responsable et contactes, </a:t>
            </a:r>
            <a:r>
              <a:rPr lang="fr-FR" dirty="0" err="1" smtClean="0"/>
              <a:t>link</a:t>
            </a:r>
            <a:r>
              <a:rPr lang="fr-FR" dirty="0" smtClean="0"/>
              <a:t> pour le SIE, structure du SIE et comment est organisé la collection et validation des données</a:t>
            </a:r>
            <a:endParaRPr lang="es-ES" dirty="0"/>
          </a:p>
        </p:txBody>
      </p:sp>
      <p:sp>
        <p:nvSpPr>
          <p:cNvPr id="4" name="3 Rectángulo"/>
          <p:cNvSpPr>
            <a:spLocks noChangeArrowheads="1"/>
          </p:cNvSpPr>
          <p:nvPr/>
        </p:nvSpPr>
        <p:spPr bwMode="auto">
          <a:xfrm>
            <a:off x="2555776" y="-1"/>
            <a:ext cx="643349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600" dirty="0">
              <a:solidFill>
                <a:srgbClr val="C6D9F1"/>
              </a:solidFill>
            </a:endParaRPr>
          </a:p>
          <a:p>
            <a:pPr eaLnBrk="1" hangingPunct="1">
              <a:spcBef>
                <a:spcPct val="0"/>
              </a:spcBef>
              <a:buNone/>
            </a:pPr>
            <a:r>
              <a:rPr lang="fr-FR" altLang="es-ES" sz="1600" b="1" i="1" dirty="0" smtClean="0">
                <a:solidFill>
                  <a:schemeClr val="bg1"/>
                </a:solidFill>
              </a:rPr>
              <a:t>La planification de l’énergie et l’électrification rurale dans </a:t>
            </a:r>
            <a:r>
              <a:rPr lang="pt-PT" altLang="es-ES" sz="1600" b="1" i="1" dirty="0" smtClean="0">
                <a:solidFill>
                  <a:schemeClr val="bg1"/>
                </a:solidFill>
              </a:rPr>
              <a:t>(NOM DE PAYS)</a:t>
            </a:r>
            <a:endParaRPr lang="en-US" altLang="es-ES" sz="1600" b="1" i="1" dirty="0" smtClean="0">
              <a:solidFill>
                <a:schemeClr val="bg1"/>
              </a:solidFill>
            </a:endParaRPr>
          </a:p>
        </p:txBody>
      </p:sp>
      <p:grpSp>
        <p:nvGrpSpPr>
          <p:cNvPr id="5" name="Group 5"/>
          <p:cNvGrpSpPr/>
          <p:nvPr/>
        </p:nvGrpSpPr>
        <p:grpSpPr>
          <a:xfrm>
            <a:off x="467544" y="6381328"/>
            <a:ext cx="8352928" cy="316830"/>
            <a:chOff x="107504" y="6381328"/>
            <a:chExt cx="8352928" cy="316830"/>
          </a:xfrm>
        </p:grpSpPr>
        <p:pic>
          <p:nvPicPr>
            <p:cNvPr id="6" name="Picture 7" descr="ACP PROGRAMME-01.jpg"/>
            <p:cNvPicPr>
              <a:picLocks noChangeAspect="1"/>
            </p:cNvPicPr>
            <p:nvPr/>
          </p:nvPicPr>
          <p:blipFill>
            <a:blip r:embed="rId2" cstate="print"/>
            <a:stretch>
              <a:fillRect/>
            </a:stretch>
          </p:blipFill>
          <p:spPr>
            <a:xfrm>
              <a:off x="107504" y="6381328"/>
              <a:ext cx="305081" cy="299570"/>
            </a:xfrm>
            <a:prstGeom prst="rect">
              <a:avLst/>
            </a:prstGeom>
          </p:spPr>
        </p:pic>
        <p:pic>
          <p:nvPicPr>
            <p:cNvPr id="7" name="Picture 8" descr="EU-01.jpg"/>
            <p:cNvPicPr>
              <a:picLocks noChangeAspect="1"/>
            </p:cNvPicPr>
            <p:nvPr/>
          </p:nvPicPr>
          <p:blipFill>
            <a:blip r:embed="rId3" cstate="print"/>
            <a:stretch>
              <a:fillRect/>
            </a:stretch>
          </p:blipFill>
          <p:spPr>
            <a:xfrm>
              <a:off x="467544" y="6381328"/>
              <a:ext cx="398238" cy="316830"/>
            </a:xfrm>
            <a:prstGeom prst="rect">
              <a:avLst/>
            </a:prstGeom>
          </p:spPr>
        </p:pic>
        <p:pic>
          <p:nvPicPr>
            <p:cNvPr id="8" name="Picture 9" descr="ACP-01.jpg"/>
            <p:cNvPicPr>
              <a:picLocks noChangeAspect="1"/>
            </p:cNvPicPr>
            <p:nvPr/>
          </p:nvPicPr>
          <p:blipFill>
            <a:blip r:embed="rId4" cstate="print"/>
            <a:stretch>
              <a:fillRect/>
            </a:stretch>
          </p:blipFill>
          <p:spPr>
            <a:xfrm>
              <a:off x="899592" y="6381328"/>
              <a:ext cx="432048" cy="301263"/>
            </a:xfrm>
            <a:prstGeom prst="rect">
              <a:avLst/>
            </a:prstGeom>
          </p:spPr>
        </p:pic>
        <p:pic>
          <p:nvPicPr>
            <p:cNvPr id="9" name="Picture 10" descr="ECREEE.jpg"/>
            <p:cNvPicPr>
              <a:picLocks noChangeAspect="1"/>
            </p:cNvPicPr>
            <p:nvPr/>
          </p:nvPicPr>
          <p:blipFill>
            <a:blip r:embed="rId5" cstate="print"/>
            <a:stretch>
              <a:fillRect/>
            </a:stretch>
          </p:blipFill>
          <p:spPr>
            <a:xfrm>
              <a:off x="5436096" y="6381328"/>
              <a:ext cx="288032" cy="288032"/>
            </a:xfrm>
            <a:prstGeom prst="rect">
              <a:avLst/>
            </a:prstGeom>
          </p:spPr>
        </p:pic>
        <p:pic>
          <p:nvPicPr>
            <p:cNvPr id="10" name="Picture 11" descr="Noveltis-01.jpg"/>
            <p:cNvPicPr>
              <a:picLocks noChangeAspect="1"/>
            </p:cNvPicPr>
            <p:nvPr/>
          </p:nvPicPr>
          <p:blipFill>
            <a:blip r:embed="rId6" cstate="print"/>
            <a:stretch>
              <a:fillRect/>
            </a:stretch>
          </p:blipFill>
          <p:spPr>
            <a:xfrm>
              <a:off x="5796136" y="6381328"/>
              <a:ext cx="734705" cy="262685"/>
            </a:xfrm>
            <a:prstGeom prst="rect">
              <a:avLst/>
            </a:prstGeom>
          </p:spPr>
        </p:pic>
        <p:pic>
          <p:nvPicPr>
            <p:cNvPr id="11" name="Picture 12" descr="KNUST-01.jpg"/>
            <p:cNvPicPr>
              <a:picLocks noChangeAspect="1"/>
            </p:cNvPicPr>
            <p:nvPr/>
          </p:nvPicPr>
          <p:blipFill>
            <a:blip r:embed="rId7" cstate="print"/>
            <a:stretch>
              <a:fillRect/>
            </a:stretch>
          </p:blipFill>
          <p:spPr>
            <a:xfrm>
              <a:off x="6588224" y="6381328"/>
              <a:ext cx="375311" cy="220195"/>
            </a:xfrm>
            <a:prstGeom prst="rect">
              <a:avLst/>
            </a:prstGeom>
          </p:spPr>
        </p:pic>
        <p:pic>
          <p:nvPicPr>
            <p:cNvPr id="12" name="Picture 13" descr="MTIE-01.jpg"/>
            <p:cNvPicPr>
              <a:picLocks noChangeAspect="1"/>
            </p:cNvPicPr>
            <p:nvPr/>
          </p:nvPicPr>
          <p:blipFill>
            <a:blip r:embed="rId8" cstate="print"/>
            <a:stretch>
              <a:fillRect/>
            </a:stretch>
          </p:blipFill>
          <p:spPr>
            <a:xfrm>
              <a:off x="7020272" y="6453336"/>
              <a:ext cx="778056" cy="171412"/>
            </a:xfrm>
            <a:prstGeom prst="rect">
              <a:avLst/>
            </a:prstGeom>
          </p:spPr>
        </p:pic>
        <p:pic>
          <p:nvPicPr>
            <p:cNvPr id="13" name="Picture 14"/>
            <p:cNvPicPr/>
            <p:nvPr/>
          </p:nvPicPr>
          <p:blipFill>
            <a:blip r:embed="rId9" cstate="print">
              <a:extLst>
                <a:ext uri="{28A0092B-C50C-407E-A947-70E740481C1C}">
                  <a14:useLocalDpi xmlns:a14="http://schemas.microsoft.com/office/drawing/2010/main" val="0"/>
                </a:ext>
              </a:extLst>
            </a:blip>
            <a:stretch>
              <a:fillRect/>
            </a:stretch>
          </p:blipFill>
          <p:spPr>
            <a:xfrm>
              <a:off x="7812360" y="6453336"/>
              <a:ext cx="648072" cy="216024"/>
            </a:xfrm>
            <a:prstGeom prst="rect">
              <a:avLst/>
            </a:prstGeom>
          </p:spPr>
        </p:pic>
      </p:grpSp>
    </p:spTree>
    <p:extLst>
      <p:ext uri="{BB962C8B-B14F-4D97-AF65-F5344CB8AC3E}">
        <p14:creationId xmlns:p14="http://schemas.microsoft.com/office/powerpoint/2010/main" val="879033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804131" y="16618"/>
            <a:ext cx="7499350" cy="1036117"/>
          </a:xfrm>
        </p:spPr>
        <p:txBody>
          <a:bodyPr rtlCol="0">
            <a:normAutofit/>
          </a:bodyPr>
          <a:lstStyle/>
          <a:p>
            <a:pPr eaLnBrk="1" fontAlgn="auto" hangingPunct="1">
              <a:spcAft>
                <a:spcPts val="0"/>
              </a:spcAft>
              <a:defRPr/>
            </a:pPr>
            <a:r>
              <a:rPr lang="fr-FR" sz="2800" b="1" dirty="0" smtClean="0">
                <a:solidFill>
                  <a:srgbClr val="FF0000"/>
                </a:solidFill>
                <a:latin typeface="Arial" pitchFamily="34" charset="0"/>
                <a:cs typeface="Arial" pitchFamily="34" charset="0"/>
              </a:rPr>
              <a:t>Structuration </a:t>
            </a:r>
            <a:r>
              <a:rPr lang="fr-FR" sz="2800" b="1" dirty="0" smtClean="0">
                <a:solidFill>
                  <a:srgbClr val="FF0000"/>
                </a:solidFill>
                <a:latin typeface="Arial" pitchFamily="34" charset="0"/>
                <a:cs typeface="Arial" pitchFamily="34" charset="0"/>
              </a:rPr>
              <a:t>du Secteur de l’Energie</a:t>
            </a:r>
            <a:endParaRPr lang="fr-FR" sz="2800" b="1" dirty="0">
              <a:solidFill>
                <a:srgbClr val="FF0000"/>
              </a:solidFill>
              <a:latin typeface="Arial" pitchFamily="34" charset="0"/>
              <a:cs typeface="Arial" pitchFamily="34" charset="0"/>
            </a:endParaRPr>
          </a:p>
        </p:txBody>
      </p:sp>
      <p:sp>
        <p:nvSpPr>
          <p:cNvPr id="5123" name="Espace réservé du contenu 2"/>
          <p:cNvSpPr>
            <a:spLocks noGrp="1"/>
          </p:cNvSpPr>
          <p:nvPr>
            <p:ph idx="1"/>
          </p:nvPr>
        </p:nvSpPr>
        <p:spPr>
          <a:xfrm>
            <a:off x="179513" y="923925"/>
            <a:ext cx="8748587" cy="5643562"/>
          </a:xfrm>
        </p:spPr>
        <p:txBody>
          <a:bodyPr>
            <a:normAutofit/>
          </a:bodyPr>
          <a:lstStyle/>
          <a:p>
            <a:pPr algn="just" eaLnBrk="1" hangingPunct="1">
              <a:buFont typeface="Wingdings" pitchFamily="2" charset="2"/>
              <a:buChar char="Ø"/>
            </a:pPr>
            <a:r>
              <a:rPr lang="fr-FR" altLang="fr-FR" sz="2000" b="1" dirty="0" smtClean="0">
                <a:latin typeface="Arial" charset="0"/>
                <a:cs typeface="Arial" charset="0"/>
              </a:rPr>
              <a:t> Département de tutelle</a:t>
            </a:r>
            <a:r>
              <a:rPr lang="fr-FR" altLang="fr-FR" sz="2000" dirty="0" smtClean="0">
                <a:latin typeface="Arial" charset="0"/>
                <a:cs typeface="Arial" charset="0"/>
              </a:rPr>
              <a:t>: Ministère de l’Energie et de l’Eau</a:t>
            </a:r>
          </a:p>
          <a:p>
            <a:pPr algn="just" eaLnBrk="1" hangingPunct="1">
              <a:buFont typeface="Wingdings" pitchFamily="2" charset="2"/>
              <a:buChar char="Ø"/>
            </a:pPr>
            <a:r>
              <a:rPr lang="fr-FR" altLang="fr-FR" sz="2000" b="1" dirty="0" smtClean="0">
                <a:latin typeface="Arial" charset="0"/>
                <a:cs typeface="Arial" charset="0"/>
              </a:rPr>
              <a:t> Service central: </a:t>
            </a:r>
            <a:r>
              <a:rPr lang="fr-FR" altLang="fr-FR" sz="2000" dirty="0" smtClean="0">
                <a:latin typeface="Arial" charset="0"/>
                <a:cs typeface="Arial" charset="0"/>
              </a:rPr>
              <a:t>Direction Nationale de l’Energie (DNE)</a:t>
            </a:r>
          </a:p>
          <a:p>
            <a:pPr algn="just" eaLnBrk="1" hangingPunct="1">
              <a:buFont typeface="Wingdings" pitchFamily="2" charset="2"/>
              <a:buChar char="Ø"/>
            </a:pPr>
            <a:r>
              <a:rPr lang="fr-FR" altLang="fr-FR" sz="2000" b="1" dirty="0" smtClean="0">
                <a:latin typeface="Arial" charset="0"/>
                <a:cs typeface="Arial" charset="0"/>
              </a:rPr>
              <a:t>Organisme personnalisés</a:t>
            </a:r>
            <a:r>
              <a:rPr lang="fr-FR" altLang="fr-FR" sz="2000" dirty="0" smtClean="0">
                <a:latin typeface="Arial" charset="0"/>
                <a:cs typeface="Arial" charset="0"/>
              </a:rPr>
              <a:t>:  4 Agences:</a:t>
            </a:r>
          </a:p>
          <a:p>
            <a:pPr lvl="2" algn="just" eaLnBrk="1" hangingPunct="1">
              <a:buFont typeface="Wingdings" pitchFamily="2" charset="2"/>
              <a:buChar char="ü"/>
            </a:pPr>
            <a:r>
              <a:rPr lang="fr-FR" altLang="fr-FR" sz="2000" dirty="0" smtClean="0">
                <a:latin typeface="Arial" charset="0"/>
                <a:cs typeface="Arial" charset="0"/>
              </a:rPr>
              <a:t>AER (énergie renouvelable)</a:t>
            </a:r>
            <a:endParaRPr lang="fr-FR" altLang="fr-FR" sz="2000" dirty="0" smtClean="0">
              <a:latin typeface="Arial" charset="0"/>
              <a:cs typeface="Arial" charset="0"/>
            </a:endParaRPr>
          </a:p>
          <a:p>
            <a:pPr lvl="2" algn="just" eaLnBrk="1" hangingPunct="1">
              <a:buFont typeface="Wingdings" pitchFamily="2" charset="2"/>
              <a:buChar char="ü"/>
            </a:pPr>
            <a:r>
              <a:rPr lang="fr-FR" altLang="fr-FR" sz="2000" dirty="0" smtClean="0">
                <a:solidFill>
                  <a:srgbClr val="FF0000"/>
                </a:solidFill>
                <a:latin typeface="Arial" charset="0"/>
                <a:cs typeface="Arial" charset="0"/>
              </a:rPr>
              <a:t>AMADER</a:t>
            </a:r>
            <a:r>
              <a:rPr lang="fr-FR" altLang="fr-FR" sz="2000" dirty="0" smtClean="0">
                <a:solidFill>
                  <a:srgbClr val="FF0000"/>
                </a:solidFill>
                <a:latin typeface="Arial" charset="0"/>
                <a:cs typeface="Arial" charset="0"/>
              </a:rPr>
              <a:t>; (électrification rurale)</a:t>
            </a:r>
            <a:endParaRPr lang="fr-FR" altLang="fr-FR" sz="2000" dirty="0" smtClean="0">
              <a:solidFill>
                <a:srgbClr val="FF0000"/>
              </a:solidFill>
              <a:latin typeface="Arial" charset="0"/>
              <a:cs typeface="Arial" charset="0"/>
            </a:endParaRPr>
          </a:p>
          <a:p>
            <a:pPr lvl="2" algn="just" eaLnBrk="1" hangingPunct="1">
              <a:buFont typeface="Wingdings" pitchFamily="2" charset="2"/>
              <a:buChar char="ü"/>
            </a:pPr>
            <a:r>
              <a:rPr lang="fr-FR" altLang="fr-FR" sz="2000" dirty="0" smtClean="0">
                <a:latin typeface="Arial" charset="0"/>
                <a:cs typeface="Arial" charset="0"/>
              </a:rPr>
              <a:t>AMARAP; (prévention et protection contre le rayonnement ionisant)</a:t>
            </a:r>
            <a:endParaRPr lang="fr-FR" altLang="fr-FR" sz="2000" dirty="0" smtClean="0">
              <a:latin typeface="Arial" charset="0"/>
              <a:cs typeface="Arial" charset="0"/>
            </a:endParaRPr>
          </a:p>
          <a:p>
            <a:pPr lvl="2" algn="just" eaLnBrk="1" hangingPunct="1">
              <a:buFont typeface="Wingdings" pitchFamily="2" charset="2"/>
              <a:buChar char="ü"/>
            </a:pPr>
            <a:r>
              <a:rPr lang="fr-FR" altLang="fr-FR" sz="2000" dirty="0" smtClean="0">
                <a:latin typeface="Arial" charset="0"/>
                <a:cs typeface="Arial" charset="0"/>
              </a:rPr>
              <a:t>ANADEB</a:t>
            </a:r>
            <a:r>
              <a:rPr lang="fr-FR" altLang="fr-FR" sz="2000" dirty="0" smtClean="0">
                <a:latin typeface="Arial" charset="0"/>
                <a:cs typeface="Arial" charset="0"/>
              </a:rPr>
              <a:t>; (bioénergie)</a:t>
            </a:r>
            <a:endParaRPr lang="fr-FR" altLang="fr-FR" sz="2000" dirty="0" smtClean="0">
              <a:latin typeface="Arial" charset="0"/>
              <a:cs typeface="Arial" charset="0"/>
            </a:endParaRPr>
          </a:p>
          <a:p>
            <a:pPr algn="just" eaLnBrk="1" hangingPunct="1">
              <a:buFont typeface="Wingdings" pitchFamily="2" charset="2"/>
              <a:buChar char="Ø"/>
            </a:pPr>
            <a:r>
              <a:rPr lang="fr-FR" altLang="fr-FR" sz="2000" b="1" dirty="0" smtClean="0">
                <a:latin typeface="Arial" charset="0"/>
                <a:cs typeface="Arial" charset="0"/>
              </a:rPr>
              <a:t>Organe de régulation</a:t>
            </a:r>
            <a:r>
              <a:rPr lang="fr-FR" altLang="fr-FR" sz="2000" dirty="0" smtClean="0">
                <a:latin typeface="Arial" charset="0"/>
                <a:cs typeface="Arial" charset="0"/>
              </a:rPr>
              <a:t>: CREE </a:t>
            </a:r>
            <a:r>
              <a:rPr lang="fr-FR" altLang="fr-FR" sz="2000" dirty="0" smtClean="0">
                <a:latin typeface="Arial" charset="0"/>
                <a:cs typeface="Arial" charset="0"/>
              </a:rPr>
              <a:t> (régulateur indépendant)</a:t>
            </a:r>
            <a:endParaRPr lang="fr-FR" altLang="fr-FR" sz="2000" dirty="0" smtClean="0">
              <a:latin typeface="Arial" charset="0"/>
              <a:cs typeface="Arial" charset="0"/>
            </a:endParaRPr>
          </a:p>
          <a:p>
            <a:pPr algn="just" eaLnBrk="1" hangingPunct="1">
              <a:buFont typeface="Wingdings" pitchFamily="2" charset="2"/>
              <a:buChar char="Ø"/>
            </a:pPr>
            <a:endParaRPr lang="fr-FR" altLang="fr-FR" sz="2000" dirty="0" smtClean="0">
              <a:latin typeface="Arial" charset="0"/>
              <a:cs typeface="Arial" charset="0"/>
            </a:endParaRPr>
          </a:p>
          <a:p>
            <a:pPr algn="just" eaLnBrk="1" hangingPunct="1">
              <a:buFont typeface="Wingdings" pitchFamily="2" charset="2"/>
              <a:buChar char="Ø"/>
            </a:pPr>
            <a:r>
              <a:rPr lang="fr-FR" altLang="fr-FR" sz="2000" b="1" dirty="0" smtClean="0">
                <a:latin typeface="Arial" charset="0"/>
                <a:cs typeface="Arial" charset="0"/>
              </a:rPr>
              <a:t>Opérateurs privés: </a:t>
            </a:r>
            <a:r>
              <a:rPr lang="fr-FR" altLang="fr-FR" sz="2000" dirty="0" smtClean="0">
                <a:latin typeface="Arial" charset="0"/>
                <a:cs typeface="Arial" charset="0"/>
              </a:rPr>
              <a:t> 3 catégories:</a:t>
            </a:r>
          </a:p>
          <a:p>
            <a:pPr algn="just" eaLnBrk="1" hangingPunct="1">
              <a:buFont typeface="Wingdings" pitchFamily="2" charset="2"/>
              <a:buChar char="ü"/>
            </a:pPr>
            <a:r>
              <a:rPr lang="fr-FR" altLang="fr-FR" sz="2000" b="1" i="1" dirty="0" smtClean="0">
                <a:latin typeface="Arial" charset="0"/>
                <a:cs typeface="Arial" charset="0"/>
              </a:rPr>
              <a:t>Opérateurs détenteurs de Concession </a:t>
            </a:r>
            <a:r>
              <a:rPr lang="fr-FR" altLang="fr-FR" sz="2000" dirty="0" smtClean="0">
                <a:latin typeface="Arial" charset="0"/>
                <a:cs typeface="Arial" charset="0"/>
              </a:rPr>
              <a:t>de service public: EDM-SA, </a:t>
            </a:r>
            <a:r>
              <a:rPr lang="fr-FR" altLang="fr-FR" sz="2000" dirty="0" smtClean="0">
                <a:latin typeface="Arial" charset="0"/>
                <a:cs typeface="Arial" charset="0"/>
              </a:rPr>
              <a:t>SA</a:t>
            </a:r>
            <a:endParaRPr lang="fr-FR" altLang="fr-FR" sz="2000" dirty="0" smtClean="0">
              <a:latin typeface="Arial" charset="0"/>
              <a:cs typeface="Arial" charset="0"/>
            </a:endParaRPr>
          </a:p>
          <a:p>
            <a:pPr algn="just" eaLnBrk="1" hangingPunct="1">
              <a:buFont typeface="Wingdings" pitchFamily="2" charset="2"/>
              <a:buChar char="ü"/>
            </a:pPr>
            <a:r>
              <a:rPr lang="fr-FR" altLang="fr-FR" sz="2000" b="1" i="1" dirty="0" smtClean="0">
                <a:latin typeface="Arial" charset="0"/>
                <a:cs typeface="Arial" charset="0"/>
              </a:rPr>
              <a:t>Opérateurs détenteurs d’autorisation </a:t>
            </a:r>
            <a:r>
              <a:rPr lang="fr-FR" altLang="fr-FR" sz="2000" dirty="0" smtClean="0">
                <a:latin typeface="Arial" charset="0"/>
                <a:cs typeface="Arial" charset="0"/>
              </a:rPr>
              <a:t>de service public: Une quarantaine</a:t>
            </a:r>
          </a:p>
          <a:p>
            <a:pPr algn="just" eaLnBrk="1" hangingPunct="1">
              <a:buFont typeface="Wingdings" pitchFamily="2" charset="2"/>
              <a:buChar char="ü"/>
            </a:pPr>
            <a:r>
              <a:rPr lang="fr-FR" altLang="fr-FR" sz="2000" b="1" i="1" dirty="0" smtClean="0">
                <a:latin typeface="Arial" charset="0"/>
                <a:cs typeface="Arial" charset="0"/>
              </a:rPr>
              <a:t>Auto-producteurs</a:t>
            </a:r>
            <a:r>
              <a:rPr lang="fr-FR" altLang="fr-FR" sz="2000" dirty="0" smtClean="0">
                <a:latin typeface="Arial" charset="0"/>
                <a:cs typeface="Arial" charset="0"/>
              </a:rPr>
              <a:t>: Quelques dizaines</a:t>
            </a:r>
            <a:endParaRPr lang="fr-FR" altLang="fr-FR" sz="2000" dirty="0" smtClean="0">
              <a:solidFill>
                <a:srgbClr val="FF0000"/>
              </a:solidFill>
              <a:latin typeface="Arial" charset="0"/>
              <a:cs typeface="Arial" charset="0"/>
            </a:endParaRPr>
          </a:p>
          <a:p>
            <a:pPr algn="just" eaLnBrk="1" hangingPunct="1">
              <a:buFont typeface="Wingdings 2" pitchFamily="18" charset="2"/>
              <a:buNone/>
            </a:pPr>
            <a:endParaRPr lang="fr-FR" altLang="fr-FR" sz="1600" dirty="0" smtClean="0">
              <a:latin typeface="Arial" charset="0"/>
              <a:cs typeface="Arial" charset="0"/>
            </a:endParaRPr>
          </a:p>
          <a:p>
            <a:pPr algn="just" eaLnBrk="1" hangingPunct="1">
              <a:buFont typeface="Wingdings 2" pitchFamily="18" charset="2"/>
              <a:buNone/>
            </a:pPr>
            <a:endParaRPr lang="fr-FR" altLang="fr-FR" b="1" dirty="0" smtClean="0"/>
          </a:p>
          <a:p>
            <a:pPr algn="just" eaLnBrk="1" hangingPunct="1">
              <a:buFont typeface="Wingdings 2" pitchFamily="18" charset="2"/>
              <a:buNone/>
            </a:pPr>
            <a:endParaRPr lang="fr-FR" altLang="fr-FR" b="1" dirty="0" smtClean="0">
              <a:solidFill>
                <a:srgbClr val="FF0000"/>
              </a:solidFill>
            </a:endParaRPr>
          </a:p>
        </p:txBody>
      </p:sp>
      <p:sp>
        <p:nvSpPr>
          <p:cNvPr id="2" name="Espace réservé du numéro de diapositive 1"/>
          <p:cNvSpPr>
            <a:spLocks noGrp="1"/>
          </p:cNvSpPr>
          <p:nvPr>
            <p:ph type="sldNum" sz="quarter" idx="12"/>
          </p:nvPr>
        </p:nvSpPr>
        <p:spPr/>
        <p:txBody>
          <a:bodyPr/>
          <a:lstStyle/>
          <a:p>
            <a:fld id="{33110C5F-376E-4F61-AFCF-898DB9CDF4B0}" type="slidenum">
              <a:rPr lang="fr-FR" altLang="fr-FR" smtClean="0"/>
              <a:pPr/>
              <a:t>3</a:t>
            </a:fld>
            <a:endParaRPr lang="fr-FR" altLang="fr-FR"/>
          </a:p>
        </p:txBody>
      </p:sp>
    </p:spTree>
    <p:extLst>
      <p:ext uri="{BB962C8B-B14F-4D97-AF65-F5344CB8AC3E}">
        <p14:creationId xmlns:p14="http://schemas.microsoft.com/office/powerpoint/2010/main" val="195120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7306" y="274638"/>
            <a:ext cx="7499350" cy="796925"/>
          </a:xfrm>
        </p:spPr>
        <p:txBody>
          <a:bodyPr rtlCol="0">
            <a:normAutofit/>
          </a:bodyPr>
          <a:lstStyle/>
          <a:p>
            <a:pPr eaLnBrk="1" fontAlgn="auto" hangingPunct="1">
              <a:spcAft>
                <a:spcPts val="0"/>
              </a:spcAft>
              <a:defRPr/>
            </a:pPr>
            <a:r>
              <a:rPr lang="fr-FR" sz="3200" b="1" dirty="0" smtClean="0">
                <a:solidFill>
                  <a:srgbClr val="FF0000"/>
                </a:solidFill>
                <a:latin typeface="Arial" pitchFamily="34" charset="0"/>
                <a:cs typeface="Arial" pitchFamily="34" charset="0"/>
              </a:rPr>
              <a:t>Politiques </a:t>
            </a:r>
            <a:r>
              <a:rPr lang="fr-FR" sz="3200" b="1" dirty="0" smtClean="0">
                <a:solidFill>
                  <a:srgbClr val="FF0000"/>
                </a:solidFill>
                <a:latin typeface="Arial" pitchFamily="34" charset="0"/>
                <a:cs typeface="Arial" pitchFamily="34" charset="0"/>
              </a:rPr>
              <a:t>et Stratégies</a:t>
            </a:r>
            <a:endParaRPr lang="fr-FR" sz="3200" b="1" dirty="0">
              <a:solidFill>
                <a:srgbClr val="FF0000"/>
              </a:solidFill>
              <a:latin typeface="Arial" pitchFamily="34" charset="0"/>
              <a:cs typeface="Arial" pitchFamily="34" charset="0"/>
            </a:endParaRPr>
          </a:p>
        </p:txBody>
      </p:sp>
      <p:sp>
        <p:nvSpPr>
          <p:cNvPr id="12291" name="Espace réservé du contenu 2"/>
          <p:cNvSpPr>
            <a:spLocks noGrp="1"/>
          </p:cNvSpPr>
          <p:nvPr>
            <p:ph idx="1"/>
          </p:nvPr>
        </p:nvSpPr>
        <p:spPr>
          <a:xfrm>
            <a:off x="179512" y="1772816"/>
            <a:ext cx="8754938" cy="4680520"/>
          </a:xfrm>
        </p:spPr>
        <p:txBody>
          <a:bodyPr rtlCol="0">
            <a:normAutofit fontScale="92500" lnSpcReduction="10000"/>
          </a:bodyPr>
          <a:lstStyle/>
          <a:p>
            <a:pPr marL="365760" indent="-283464" eaLnBrk="1" fontAlgn="auto" hangingPunct="1">
              <a:spcAft>
                <a:spcPts val="0"/>
              </a:spcAft>
              <a:buFont typeface="Wingdings" pitchFamily="2" charset="2"/>
              <a:buChar char="Ø"/>
              <a:defRPr/>
            </a:pPr>
            <a:r>
              <a:rPr lang="fr-FR" sz="2200" dirty="0" smtClean="0">
                <a:latin typeface="Arial" charset="0"/>
                <a:cs typeface="Arial" charset="0"/>
              </a:rPr>
              <a:t>Cadre de Référence pour le Développement de l’Electrification Rurale : 2003</a:t>
            </a:r>
          </a:p>
          <a:p>
            <a:pPr marL="82296" indent="0" eaLnBrk="1" fontAlgn="auto" hangingPunct="1">
              <a:spcAft>
                <a:spcPts val="0"/>
              </a:spcAft>
              <a:buNone/>
              <a:defRPr/>
            </a:pPr>
            <a:endParaRPr lang="fr-FR" sz="2200" dirty="0" smtClean="0">
              <a:latin typeface="Arial" charset="0"/>
              <a:cs typeface="Arial" charset="0"/>
            </a:endParaRPr>
          </a:p>
          <a:p>
            <a:pPr marL="365760" indent="-283464" eaLnBrk="1" fontAlgn="auto" hangingPunct="1">
              <a:spcAft>
                <a:spcPts val="0"/>
              </a:spcAft>
              <a:buFont typeface="Wingdings" pitchFamily="2" charset="2"/>
              <a:buChar char="Ø"/>
              <a:defRPr/>
            </a:pPr>
            <a:r>
              <a:rPr lang="fr-FR" sz="2200" dirty="0" smtClean="0">
                <a:latin typeface="Arial" charset="0"/>
                <a:cs typeface="Arial" charset="0"/>
              </a:rPr>
              <a:t>Cadre de Référence pour l’Energie Domestique : 2003</a:t>
            </a:r>
          </a:p>
          <a:p>
            <a:pPr marL="365760" indent="-283464" eaLnBrk="1" fontAlgn="auto" hangingPunct="1">
              <a:spcAft>
                <a:spcPts val="0"/>
              </a:spcAft>
              <a:buFont typeface="Wingdings 2" pitchFamily="18" charset="2"/>
              <a:buNone/>
              <a:defRPr/>
            </a:pPr>
            <a:endParaRPr lang="fr-FR" sz="2200" dirty="0" smtClean="0">
              <a:latin typeface="Arial" charset="0"/>
              <a:cs typeface="Arial" charset="0"/>
            </a:endParaRPr>
          </a:p>
          <a:p>
            <a:pPr marL="365760" indent="-283464" eaLnBrk="1" fontAlgn="auto" hangingPunct="1">
              <a:spcAft>
                <a:spcPts val="0"/>
              </a:spcAft>
              <a:buFont typeface="Wingdings" pitchFamily="2" charset="2"/>
              <a:buChar char="Ø"/>
              <a:defRPr/>
            </a:pPr>
            <a:r>
              <a:rPr lang="fr-FR" sz="2200" dirty="0" smtClean="0">
                <a:latin typeface="Arial" charset="0"/>
                <a:cs typeface="Arial" charset="0"/>
              </a:rPr>
              <a:t>Politique Énergétique Nationale : 2006 </a:t>
            </a:r>
          </a:p>
          <a:p>
            <a:pPr marL="365760" indent="-283464" eaLnBrk="1" fontAlgn="auto" hangingPunct="1">
              <a:spcAft>
                <a:spcPts val="0"/>
              </a:spcAft>
              <a:buFont typeface="Wingdings 2" pitchFamily="18" charset="2"/>
              <a:buNone/>
              <a:defRPr/>
            </a:pPr>
            <a:endParaRPr lang="fr-FR" sz="2200" dirty="0" smtClean="0">
              <a:latin typeface="Arial" charset="0"/>
              <a:cs typeface="Arial" charset="0"/>
            </a:endParaRPr>
          </a:p>
          <a:p>
            <a:pPr marL="365760" indent="-283464" eaLnBrk="1" fontAlgn="auto" hangingPunct="1">
              <a:spcAft>
                <a:spcPts val="0"/>
              </a:spcAft>
              <a:buFont typeface="Wingdings" pitchFamily="2" charset="2"/>
              <a:buChar char="Ø"/>
              <a:defRPr/>
            </a:pPr>
            <a:r>
              <a:rPr lang="fr-FR" sz="2200" dirty="0" smtClean="0">
                <a:latin typeface="Arial" charset="0"/>
                <a:cs typeface="Arial" charset="0"/>
              </a:rPr>
              <a:t>Stratégie de Développement des Energies Renouvelables : 2006</a:t>
            </a:r>
          </a:p>
          <a:p>
            <a:pPr marL="365760" indent="-283464" eaLnBrk="1" fontAlgn="auto" hangingPunct="1">
              <a:spcAft>
                <a:spcPts val="0"/>
              </a:spcAft>
              <a:buFont typeface="Wingdings 2" pitchFamily="18" charset="2"/>
              <a:buNone/>
              <a:defRPr/>
            </a:pPr>
            <a:r>
              <a:rPr lang="fr-FR" sz="2200" dirty="0" smtClean="0">
                <a:latin typeface="Arial" charset="0"/>
                <a:cs typeface="Arial" charset="0"/>
              </a:rPr>
              <a:t> </a:t>
            </a:r>
          </a:p>
          <a:p>
            <a:pPr marL="365760" indent="-283464" eaLnBrk="1" fontAlgn="auto" hangingPunct="1">
              <a:spcAft>
                <a:spcPts val="0"/>
              </a:spcAft>
              <a:buFont typeface="Wingdings" pitchFamily="2" charset="2"/>
              <a:buChar char="Ø"/>
              <a:defRPr/>
            </a:pPr>
            <a:r>
              <a:rPr lang="fr-FR" sz="2200" dirty="0" smtClean="0">
                <a:latin typeface="Arial" charset="0"/>
                <a:cs typeface="Arial" charset="0"/>
              </a:rPr>
              <a:t>Stratégie de Développement des Bio-carburants : 2009</a:t>
            </a:r>
          </a:p>
          <a:p>
            <a:pPr marL="365760" indent="-283464" eaLnBrk="1" fontAlgn="auto" hangingPunct="1">
              <a:spcAft>
                <a:spcPts val="0"/>
              </a:spcAft>
              <a:buFont typeface="Wingdings 2" pitchFamily="18" charset="2"/>
              <a:buNone/>
              <a:defRPr/>
            </a:pPr>
            <a:endParaRPr lang="fr-FR" sz="2200" dirty="0" smtClean="0">
              <a:latin typeface="Arial" charset="0"/>
              <a:cs typeface="Arial" charset="0"/>
            </a:endParaRPr>
          </a:p>
          <a:p>
            <a:pPr marL="365760" indent="-283464" eaLnBrk="1" fontAlgn="auto" hangingPunct="1">
              <a:spcAft>
                <a:spcPts val="0"/>
              </a:spcAft>
              <a:buFont typeface="Wingdings" pitchFamily="2" charset="2"/>
              <a:buChar char="Ø"/>
              <a:defRPr/>
            </a:pPr>
            <a:r>
              <a:rPr lang="fr-FR" sz="2200" dirty="0" smtClean="0">
                <a:latin typeface="Arial" charset="0"/>
                <a:cs typeface="Arial" charset="0"/>
              </a:rPr>
              <a:t>Cadre de Référence pour le Développement des Biocarburants :  2009</a:t>
            </a:r>
          </a:p>
          <a:p>
            <a:pPr marL="365760" indent="-283464" eaLnBrk="1" fontAlgn="auto" hangingPunct="1">
              <a:spcAft>
                <a:spcPts val="0"/>
              </a:spcAft>
              <a:buFont typeface="Wingdings 2" pitchFamily="18" charset="2"/>
              <a:buNone/>
              <a:defRPr/>
            </a:pPr>
            <a:endParaRPr lang="fr-FR" sz="2200" dirty="0" smtClean="0">
              <a:solidFill>
                <a:srgbClr val="FF0000"/>
              </a:solidFill>
              <a:latin typeface="Arial" charset="0"/>
              <a:cs typeface="Arial" charset="0"/>
            </a:endParaRPr>
          </a:p>
          <a:p>
            <a:pPr marL="365760" indent="-283464" eaLnBrk="1" fontAlgn="auto" hangingPunct="1">
              <a:spcAft>
                <a:spcPts val="0"/>
              </a:spcAft>
              <a:buFont typeface="Wingdings" pitchFamily="2" charset="2"/>
              <a:buChar char="Ø"/>
              <a:defRPr/>
            </a:pPr>
            <a:r>
              <a:rPr lang="fr-FR" sz="2200" dirty="0" smtClean="0">
                <a:latin typeface="Arial" charset="0"/>
                <a:cs typeface="Arial" charset="0"/>
              </a:rPr>
              <a:t>Lettre de Politique Sectorielle de l’Energie : 2009</a:t>
            </a:r>
          </a:p>
          <a:p>
            <a:pPr marL="365760" indent="-283464" eaLnBrk="1" fontAlgn="auto" hangingPunct="1">
              <a:spcAft>
                <a:spcPts val="0"/>
              </a:spcAft>
              <a:buFont typeface="Wingdings 2" pitchFamily="18" charset="2"/>
              <a:buNone/>
              <a:defRPr/>
            </a:pPr>
            <a:endParaRPr lang="fr-FR" dirty="0" smtClean="0"/>
          </a:p>
        </p:txBody>
      </p:sp>
      <p:sp>
        <p:nvSpPr>
          <p:cNvPr id="3" name="Rectangle 2"/>
          <p:cNvSpPr/>
          <p:nvPr/>
        </p:nvSpPr>
        <p:spPr>
          <a:xfrm>
            <a:off x="200149" y="1071563"/>
            <a:ext cx="8820472" cy="461665"/>
          </a:xfrm>
          <a:prstGeom prst="rect">
            <a:avLst/>
          </a:prstGeom>
        </p:spPr>
        <p:txBody>
          <a:bodyPr wrap="square">
            <a:spAutoFit/>
          </a:bodyPr>
          <a:lstStyle/>
          <a:p>
            <a:r>
              <a:rPr lang="fr-FR" sz="2400" b="1" dirty="0" smtClean="0">
                <a:solidFill>
                  <a:srgbClr val="0070C0"/>
                </a:solidFill>
                <a:latin typeface="Times New Roman" panose="02020603050405020304" pitchFamily="18" charset="0"/>
              </a:rPr>
              <a:t>Les Documents de Politiques et stratégies du secteurs de l’Energie </a:t>
            </a:r>
            <a:endParaRPr lang="fr-FR" sz="2400" dirty="0">
              <a:solidFill>
                <a:srgbClr val="0070C0"/>
              </a:solidFill>
            </a:endParaRPr>
          </a:p>
        </p:txBody>
      </p:sp>
      <p:sp>
        <p:nvSpPr>
          <p:cNvPr id="4" name="Espace réservé du numéro de diapositive 3"/>
          <p:cNvSpPr>
            <a:spLocks noGrp="1"/>
          </p:cNvSpPr>
          <p:nvPr>
            <p:ph type="sldNum" sz="quarter" idx="12"/>
          </p:nvPr>
        </p:nvSpPr>
        <p:spPr/>
        <p:txBody>
          <a:bodyPr/>
          <a:lstStyle/>
          <a:p>
            <a:fld id="{33110C5F-376E-4F61-AFCF-898DB9CDF4B0}" type="slidenum">
              <a:rPr lang="fr-FR" altLang="fr-FR" smtClean="0"/>
              <a:pPr/>
              <a:t>4</a:t>
            </a:fld>
            <a:endParaRPr lang="fr-FR" altLang="fr-FR"/>
          </a:p>
        </p:txBody>
      </p:sp>
    </p:spTree>
    <p:extLst>
      <p:ext uri="{BB962C8B-B14F-4D97-AF65-F5344CB8AC3E}">
        <p14:creationId xmlns:p14="http://schemas.microsoft.com/office/powerpoint/2010/main" val="2735639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843311" y="281782"/>
            <a:ext cx="7499350" cy="868362"/>
          </a:xfrm>
        </p:spPr>
        <p:txBody>
          <a:bodyPr rtlCol="0">
            <a:normAutofit fontScale="90000"/>
          </a:bodyPr>
          <a:lstStyle/>
          <a:p>
            <a:pPr eaLnBrk="1" fontAlgn="auto" hangingPunct="1">
              <a:spcAft>
                <a:spcPts val="0"/>
              </a:spcAft>
              <a:defRPr/>
            </a:pPr>
            <a:r>
              <a:rPr lang="fr-FR" sz="2000" b="1" dirty="0">
                <a:latin typeface="Arial" pitchFamily="34" charset="0"/>
                <a:cs typeface="Arial" pitchFamily="34" charset="0"/>
              </a:rPr>
              <a:t/>
            </a:r>
            <a:br>
              <a:rPr lang="fr-FR" sz="2000" b="1" dirty="0">
                <a:latin typeface="Arial" pitchFamily="34" charset="0"/>
                <a:cs typeface="Arial" pitchFamily="34" charset="0"/>
              </a:rPr>
            </a:br>
            <a:r>
              <a:rPr lang="fr-FR" sz="3100" b="1" dirty="0" smtClean="0">
                <a:solidFill>
                  <a:srgbClr val="FF0000"/>
                </a:solidFill>
                <a:latin typeface="Arial" pitchFamily="34" charset="0"/>
                <a:cs typeface="Arial" pitchFamily="34" charset="0"/>
              </a:rPr>
              <a:t>Sous </a:t>
            </a:r>
            <a:r>
              <a:rPr lang="fr-FR" sz="3100" b="1" dirty="0" smtClean="0">
                <a:solidFill>
                  <a:srgbClr val="FF0000"/>
                </a:solidFill>
                <a:latin typeface="Arial" pitchFamily="34" charset="0"/>
                <a:cs typeface="Arial" pitchFamily="34" charset="0"/>
              </a:rPr>
              <a:t>secteur de l’électricité: 2014 </a:t>
            </a:r>
            <a:r>
              <a:rPr lang="fr-FR" sz="3100" b="1" dirty="0" smtClean="0">
                <a:solidFill>
                  <a:srgbClr val="0070C0"/>
                </a:solidFill>
                <a:effectLst>
                  <a:outerShdw blurRad="38100" dist="38100" dir="2700000" algn="tl">
                    <a:srgbClr val="000000">
                      <a:alpha val="43137"/>
                    </a:srgbClr>
                  </a:outerShdw>
                </a:effectLst>
                <a:latin typeface="Arial" pitchFamily="34" charset="0"/>
                <a:cs typeface="Arial" pitchFamily="34" charset="0"/>
              </a:rPr>
              <a:t/>
            </a:r>
            <a:br>
              <a:rPr lang="fr-FR" sz="3100" b="1" dirty="0" smtClean="0">
                <a:solidFill>
                  <a:srgbClr val="0070C0"/>
                </a:solidFill>
                <a:effectLst>
                  <a:outerShdw blurRad="38100" dist="38100" dir="2700000" algn="tl">
                    <a:srgbClr val="000000">
                      <a:alpha val="43137"/>
                    </a:srgbClr>
                  </a:outerShdw>
                </a:effectLst>
                <a:latin typeface="Arial" pitchFamily="34" charset="0"/>
                <a:cs typeface="Arial" pitchFamily="34" charset="0"/>
              </a:rPr>
            </a:br>
            <a:endParaRPr lang="fr-FR" sz="3100" b="1" dirty="0">
              <a:solidFill>
                <a:srgbClr val="0070C0"/>
              </a:solidFill>
              <a:latin typeface="Arial" pitchFamily="34" charset="0"/>
              <a:cs typeface="Arial" pitchFamily="34" charset="0"/>
            </a:endParaRPr>
          </a:p>
        </p:txBody>
      </p:sp>
      <p:sp>
        <p:nvSpPr>
          <p:cNvPr id="25603" name="Espace réservé du contenu 2"/>
          <p:cNvSpPr>
            <a:spLocks noGrp="1"/>
          </p:cNvSpPr>
          <p:nvPr>
            <p:ph idx="1"/>
          </p:nvPr>
        </p:nvSpPr>
        <p:spPr>
          <a:xfrm>
            <a:off x="251521" y="1000125"/>
            <a:ext cx="8682930" cy="5072063"/>
          </a:xfrm>
        </p:spPr>
        <p:txBody>
          <a:bodyPr/>
          <a:lstStyle/>
          <a:p>
            <a:pPr algn="ctr" eaLnBrk="1" hangingPunct="1">
              <a:buFont typeface="Arial" charset="0"/>
              <a:buNone/>
            </a:pPr>
            <a:r>
              <a:rPr lang="fr-FR" altLang="fr-FR" sz="2000" b="1" u="sng" dirty="0" smtClean="0">
                <a:latin typeface="Arial" charset="0"/>
                <a:cs typeface="Arial" charset="0"/>
              </a:rPr>
              <a:t>Périmètre EDM-SA</a:t>
            </a:r>
          </a:p>
          <a:p>
            <a:pPr algn="ctr" eaLnBrk="1" hangingPunct="1">
              <a:buFont typeface="Arial" charset="0"/>
              <a:buNone/>
            </a:pPr>
            <a:endParaRPr lang="fr-FR" altLang="fr-FR" sz="2000" b="1" u="sng" dirty="0" smtClean="0">
              <a:solidFill>
                <a:srgbClr val="FF0000"/>
              </a:solidFill>
              <a:latin typeface="Arial" charset="0"/>
              <a:cs typeface="Arial" charset="0"/>
            </a:endParaRPr>
          </a:p>
          <a:p>
            <a:pPr algn="just" eaLnBrk="1" hangingPunct="1">
              <a:buFont typeface="Wingdings" pitchFamily="2" charset="2"/>
              <a:buChar char="Ø"/>
            </a:pPr>
            <a:r>
              <a:rPr lang="fr-FR" altLang="fr-FR" sz="2000" dirty="0" smtClean="0">
                <a:latin typeface="Arial" charset="0"/>
                <a:cs typeface="Arial" charset="0"/>
              </a:rPr>
              <a:t>Localités électrifiées: 53</a:t>
            </a:r>
          </a:p>
          <a:p>
            <a:pPr algn="just" eaLnBrk="1" hangingPunct="1">
              <a:buFont typeface="Wingdings" pitchFamily="2" charset="2"/>
              <a:buChar char="Ø"/>
            </a:pPr>
            <a:r>
              <a:rPr lang="fr-FR" altLang="fr-FR" sz="2000" dirty="0" smtClean="0">
                <a:latin typeface="Arial" charset="0"/>
                <a:cs typeface="Arial" charset="0"/>
              </a:rPr>
              <a:t>Puissance installée: 528 MW (avec </a:t>
            </a:r>
            <a:r>
              <a:rPr lang="fr-FR" altLang="fr-FR" sz="2000" dirty="0" err="1" smtClean="0">
                <a:latin typeface="Arial" charset="0"/>
                <a:cs typeface="Arial" charset="0"/>
              </a:rPr>
              <a:t>Manantali</a:t>
            </a:r>
            <a:r>
              <a:rPr lang="fr-FR" altLang="fr-FR" sz="2000" dirty="0" smtClean="0">
                <a:latin typeface="Arial" charset="0"/>
                <a:cs typeface="Arial" charset="0"/>
              </a:rPr>
              <a:t> &amp; </a:t>
            </a:r>
            <a:r>
              <a:rPr lang="fr-FR" altLang="fr-FR" sz="2000" dirty="0" err="1" smtClean="0">
                <a:latin typeface="Arial" charset="0"/>
                <a:cs typeface="Arial" charset="0"/>
              </a:rPr>
              <a:t>Félou</a:t>
            </a:r>
            <a:r>
              <a:rPr lang="fr-FR" altLang="fr-FR" sz="2000" dirty="0" smtClean="0">
                <a:latin typeface="Arial" charset="0"/>
                <a:cs typeface="Arial" charset="0"/>
              </a:rPr>
              <a:t>), </a:t>
            </a:r>
          </a:p>
          <a:p>
            <a:pPr algn="just" eaLnBrk="1" hangingPunct="1">
              <a:buFont typeface="Wingdings" pitchFamily="2" charset="2"/>
              <a:buChar char="Ø"/>
            </a:pPr>
            <a:r>
              <a:rPr lang="fr-FR" altLang="fr-FR" sz="2000" dirty="0" smtClean="0">
                <a:latin typeface="Arial" charset="0"/>
                <a:cs typeface="Arial" charset="0"/>
              </a:rPr>
              <a:t>Production annuelle d’électricité: 1 574 </a:t>
            </a:r>
            <a:r>
              <a:rPr lang="fr-FR" altLang="fr-FR" sz="2000" dirty="0" err="1" smtClean="0">
                <a:latin typeface="Arial" charset="0"/>
                <a:cs typeface="Arial" charset="0"/>
              </a:rPr>
              <a:t>GWh</a:t>
            </a:r>
            <a:endParaRPr lang="fr-FR" altLang="fr-FR" sz="2000" dirty="0" smtClean="0">
              <a:latin typeface="Arial" charset="0"/>
              <a:cs typeface="Arial" charset="0"/>
            </a:endParaRPr>
          </a:p>
          <a:p>
            <a:pPr algn="just" eaLnBrk="1" hangingPunct="1">
              <a:buFont typeface="Wingdings" pitchFamily="2" charset="2"/>
              <a:buChar char="Ø"/>
            </a:pPr>
            <a:r>
              <a:rPr lang="fr-FR" altLang="fr-FR" sz="2000" dirty="0" smtClean="0">
                <a:latin typeface="Arial" charset="0"/>
                <a:cs typeface="Arial" charset="0"/>
              </a:rPr>
              <a:t>Structure de production: 35,75 % </a:t>
            </a:r>
            <a:r>
              <a:rPr lang="fr-FR" altLang="fr-FR" sz="2000" dirty="0" err="1" smtClean="0">
                <a:latin typeface="Arial" charset="0"/>
                <a:cs typeface="Arial" charset="0"/>
              </a:rPr>
              <a:t>hydroél</a:t>
            </a:r>
            <a:r>
              <a:rPr lang="fr-FR" altLang="fr-FR" sz="2000" dirty="0" smtClean="0">
                <a:latin typeface="Arial" charset="0"/>
                <a:cs typeface="Arial" charset="0"/>
              </a:rPr>
              <a:t>. / 64,25% thermique</a:t>
            </a:r>
          </a:p>
          <a:p>
            <a:pPr algn="just" eaLnBrk="1" hangingPunct="1">
              <a:buFont typeface="Wingdings" pitchFamily="2" charset="2"/>
              <a:buChar char="Ø"/>
            </a:pPr>
            <a:r>
              <a:rPr lang="fr-FR" altLang="fr-FR" sz="2000" dirty="0" smtClean="0">
                <a:latin typeface="Arial" charset="0"/>
                <a:cs typeface="Arial" charset="0"/>
              </a:rPr>
              <a:t>Tarif moyen de vente: 86 FCFA/kWh </a:t>
            </a:r>
          </a:p>
          <a:p>
            <a:pPr algn="just" eaLnBrk="1" hangingPunct="1">
              <a:buFont typeface="Wingdings" pitchFamily="2" charset="2"/>
              <a:buChar char="Ø"/>
            </a:pPr>
            <a:endParaRPr lang="fr-FR" altLang="fr-FR" sz="2000" dirty="0" smtClean="0">
              <a:latin typeface="Arial" charset="0"/>
              <a:cs typeface="Arial" charset="0"/>
            </a:endParaRPr>
          </a:p>
          <a:p>
            <a:pPr algn="ctr" eaLnBrk="1" hangingPunct="1">
              <a:buFont typeface="Arial" charset="0"/>
              <a:buNone/>
            </a:pPr>
            <a:r>
              <a:rPr lang="fr-FR" altLang="fr-FR" sz="2000" b="1" u="sng" dirty="0" smtClean="0">
                <a:latin typeface="Arial" charset="0"/>
                <a:cs typeface="Arial" charset="0"/>
              </a:rPr>
              <a:t>Périmètre AMADER </a:t>
            </a:r>
          </a:p>
          <a:p>
            <a:pPr algn="ctr" eaLnBrk="1" hangingPunct="1">
              <a:buFont typeface="Arial" charset="0"/>
              <a:buNone/>
            </a:pPr>
            <a:endParaRPr lang="fr-FR" altLang="fr-FR" sz="2000" b="1" u="sng" dirty="0" smtClean="0">
              <a:solidFill>
                <a:srgbClr val="FF0000"/>
              </a:solidFill>
              <a:latin typeface="Arial" charset="0"/>
              <a:cs typeface="Arial" charset="0"/>
            </a:endParaRPr>
          </a:p>
          <a:p>
            <a:pPr algn="just" eaLnBrk="1" hangingPunct="1">
              <a:buFont typeface="Wingdings" pitchFamily="2" charset="2"/>
              <a:buChar char="Ø"/>
            </a:pPr>
            <a:r>
              <a:rPr lang="fr-FR" altLang="fr-FR" sz="2000" dirty="0" smtClean="0">
                <a:latin typeface="Arial" charset="0"/>
                <a:cs typeface="Arial" charset="0"/>
              </a:rPr>
              <a:t>Localités électrifiées: 125</a:t>
            </a:r>
          </a:p>
          <a:p>
            <a:pPr algn="just" eaLnBrk="1" hangingPunct="1">
              <a:buFont typeface="Wingdings" pitchFamily="2" charset="2"/>
              <a:buChar char="Ø"/>
            </a:pPr>
            <a:r>
              <a:rPr lang="fr-FR" altLang="fr-FR" sz="2000" dirty="0" smtClean="0">
                <a:latin typeface="Arial" charset="0"/>
                <a:cs typeface="Arial" charset="0"/>
              </a:rPr>
              <a:t> Abonnés électricité :  75 020</a:t>
            </a:r>
          </a:p>
          <a:p>
            <a:pPr algn="just" eaLnBrk="1" hangingPunct="1">
              <a:buFont typeface="Wingdings" pitchFamily="2" charset="2"/>
              <a:buChar char="Ø"/>
            </a:pPr>
            <a:r>
              <a:rPr lang="fr-FR" altLang="fr-FR" sz="2000" dirty="0" smtClean="0">
                <a:latin typeface="Arial" charset="0"/>
                <a:cs typeface="Arial" charset="0"/>
              </a:rPr>
              <a:t>Taux d’accès à l’électricité: </a:t>
            </a:r>
            <a:r>
              <a:rPr lang="fr-FR" altLang="fr-FR" sz="2000" dirty="0" smtClean="0">
                <a:latin typeface="Arial" charset="0"/>
                <a:cs typeface="Arial" charset="0"/>
              </a:rPr>
              <a:t>17,39 </a:t>
            </a:r>
            <a:r>
              <a:rPr lang="fr-FR" altLang="fr-FR" sz="2000" dirty="0" smtClean="0">
                <a:latin typeface="Arial" charset="0"/>
                <a:cs typeface="Arial" charset="0"/>
              </a:rPr>
              <a:t>%</a:t>
            </a:r>
          </a:p>
          <a:p>
            <a:pPr algn="just" eaLnBrk="1" hangingPunct="1">
              <a:buFont typeface="Wingdings" pitchFamily="2" charset="2"/>
              <a:buChar char="Ø"/>
            </a:pPr>
            <a:endParaRPr lang="fr-FR" altLang="fr-FR" sz="2000" dirty="0" smtClean="0">
              <a:latin typeface="Arial" charset="0"/>
              <a:cs typeface="Arial" charset="0"/>
            </a:endParaRPr>
          </a:p>
          <a:p>
            <a:pPr algn="just" eaLnBrk="1" hangingPunct="1">
              <a:buFont typeface="Wingdings 2" pitchFamily="18" charset="2"/>
              <a:buNone/>
            </a:pPr>
            <a:endParaRPr lang="fr-FR" altLang="fr-FR" sz="2000" u="sng" dirty="0" smtClean="0">
              <a:solidFill>
                <a:srgbClr val="FF0000"/>
              </a:solidFill>
              <a:latin typeface="Arial" charset="0"/>
              <a:cs typeface="Arial" charset="0"/>
            </a:endParaRPr>
          </a:p>
          <a:p>
            <a:pPr algn="just" eaLnBrk="1" hangingPunct="1"/>
            <a:endParaRPr lang="fr-FR" altLang="fr-FR" sz="2000" dirty="0" smtClean="0">
              <a:cs typeface="Arial" charset="0"/>
            </a:endParaRPr>
          </a:p>
        </p:txBody>
      </p:sp>
      <p:sp>
        <p:nvSpPr>
          <p:cNvPr id="2" name="Espace réservé du numéro de diapositive 1"/>
          <p:cNvSpPr>
            <a:spLocks noGrp="1"/>
          </p:cNvSpPr>
          <p:nvPr>
            <p:ph type="sldNum" sz="quarter" idx="12"/>
          </p:nvPr>
        </p:nvSpPr>
        <p:spPr/>
        <p:txBody>
          <a:bodyPr/>
          <a:lstStyle/>
          <a:p>
            <a:fld id="{33110C5F-376E-4F61-AFCF-898DB9CDF4B0}" type="slidenum">
              <a:rPr lang="fr-FR" altLang="fr-FR" smtClean="0"/>
              <a:pPr/>
              <a:t>5</a:t>
            </a:fld>
            <a:endParaRPr lang="fr-FR" altLang="fr-FR"/>
          </a:p>
        </p:txBody>
      </p:sp>
    </p:spTree>
    <p:extLst>
      <p:ext uri="{BB962C8B-B14F-4D97-AF65-F5344CB8AC3E}">
        <p14:creationId xmlns:p14="http://schemas.microsoft.com/office/powerpoint/2010/main" val="956406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PLANIFICATION ENERGETIQUE</a:t>
            </a:r>
            <a:endParaRPr lang="en-US" dirty="0"/>
          </a:p>
        </p:txBody>
      </p:sp>
      <p:sp>
        <p:nvSpPr>
          <p:cNvPr id="3" name="Espace réservé du contenu 2"/>
          <p:cNvSpPr>
            <a:spLocks noGrp="1"/>
          </p:cNvSpPr>
          <p:nvPr>
            <p:ph idx="1"/>
          </p:nvPr>
        </p:nvSpPr>
        <p:spPr/>
        <p:txBody>
          <a:bodyPr/>
          <a:lstStyle/>
          <a:p>
            <a:endParaRPr lang="fr-FR" b="1" dirty="0" smtClean="0">
              <a:solidFill>
                <a:schemeClr val="tx2">
                  <a:lumMod val="60000"/>
                  <a:lumOff val="40000"/>
                </a:schemeClr>
              </a:solidFill>
              <a:latin typeface="Arial" pitchFamily="34" charset="0"/>
              <a:cs typeface="Arial" pitchFamily="34" charset="0"/>
            </a:endParaRPr>
          </a:p>
          <a:p>
            <a:pPr>
              <a:buFontTx/>
              <a:buChar char="-"/>
            </a:pPr>
            <a:r>
              <a:rPr lang="fr-FR" b="1" dirty="0" smtClean="0">
                <a:latin typeface="Arial" pitchFamily="34" charset="0"/>
                <a:cs typeface="Arial" pitchFamily="34" charset="0"/>
              </a:rPr>
              <a:t>Plan </a:t>
            </a:r>
            <a:r>
              <a:rPr lang="fr-FR" b="1" dirty="0">
                <a:latin typeface="Arial" pitchFamily="34" charset="0"/>
                <a:cs typeface="Arial" pitchFamily="34" charset="0"/>
              </a:rPr>
              <a:t>Directeur d’Investissements </a:t>
            </a:r>
            <a:r>
              <a:rPr lang="fr-FR" b="1" dirty="0" smtClean="0">
                <a:latin typeface="Arial" pitchFamily="34" charset="0"/>
                <a:cs typeface="Arial" pitchFamily="34" charset="0"/>
              </a:rPr>
              <a:t>Optimaux(PDIO-2015-2035) </a:t>
            </a:r>
          </a:p>
          <a:p>
            <a:pPr>
              <a:buFontTx/>
              <a:buChar char="-"/>
            </a:pPr>
            <a:r>
              <a:rPr lang="fr-FR" sz="2000" dirty="0" smtClean="0">
                <a:latin typeface="Arial" pitchFamily="34" charset="0"/>
                <a:cs typeface="Arial" pitchFamily="34" charset="0"/>
              </a:rPr>
              <a:t>Il donne la demande ainsi que les propositions de l’offres sur la période indiquée, il a été réalisé par le bureau d’études ARTELIA</a:t>
            </a:r>
            <a:endParaRPr lang="fr-FR" sz="2000" dirty="0">
              <a:latin typeface="Arial" pitchFamily="34" charset="0"/>
              <a:cs typeface="Arial" pitchFamily="34" charset="0"/>
            </a:endParaRPr>
          </a:p>
          <a:p>
            <a:pPr>
              <a:buFontTx/>
              <a:buChar char="-"/>
            </a:pPr>
            <a:endParaRPr lang="fr-FR" b="1" dirty="0" smtClean="0">
              <a:solidFill>
                <a:schemeClr val="tx2">
                  <a:lumMod val="60000"/>
                  <a:lumOff val="40000"/>
                </a:schemeClr>
              </a:solidFill>
              <a:latin typeface="Arial" pitchFamily="34" charset="0"/>
              <a:cs typeface="Arial" pitchFamily="34" charset="0"/>
            </a:endParaRPr>
          </a:p>
          <a:p>
            <a:pPr marL="0" indent="0">
              <a:buNone/>
            </a:pPr>
            <a:r>
              <a:rPr lang="fr-FR" dirty="0" smtClean="0">
                <a:latin typeface="Arial" pitchFamily="34" charset="0"/>
                <a:cs typeface="Arial" pitchFamily="34" charset="0"/>
              </a:rPr>
              <a:t>- </a:t>
            </a:r>
            <a:r>
              <a:rPr lang="fr-FR" b="1" dirty="0" smtClean="0">
                <a:latin typeface="Arial" pitchFamily="34" charset="0"/>
                <a:cs typeface="Arial" pitchFamily="34" charset="0"/>
              </a:rPr>
              <a:t>Plan </a:t>
            </a:r>
            <a:r>
              <a:rPr lang="fr-FR" b="1" dirty="0">
                <a:latin typeface="Arial" pitchFamily="34" charset="0"/>
                <a:cs typeface="Arial" pitchFamily="34" charset="0"/>
              </a:rPr>
              <a:t>Directeur d’Electrification Rurale (</a:t>
            </a:r>
            <a:r>
              <a:rPr lang="fr-FR" b="1" dirty="0" smtClean="0">
                <a:latin typeface="Arial" pitchFamily="34" charset="0"/>
                <a:cs typeface="Arial" pitchFamily="34" charset="0"/>
              </a:rPr>
              <a:t>PDER 2007) </a:t>
            </a:r>
            <a:r>
              <a:rPr lang="fr-FR" sz="2000" dirty="0" smtClean="0">
                <a:latin typeface="Arial" pitchFamily="34" charset="0"/>
                <a:cs typeface="Arial" pitchFamily="34" charset="0"/>
              </a:rPr>
              <a:t>ce plan donne pour l’ensemble du pays la programmation des projets pour l’électrification rurale, elle définie les niveaux de raccordement en fonction des populations de chaque localité, il a été réalisé par le bureau d’études LAMAYER,</a:t>
            </a:r>
            <a:endParaRPr lang="en-US" sz="2000" dirty="0"/>
          </a:p>
        </p:txBody>
      </p:sp>
    </p:spTree>
    <p:extLst>
      <p:ext uri="{BB962C8B-B14F-4D97-AF65-F5344CB8AC3E}">
        <p14:creationId xmlns:p14="http://schemas.microsoft.com/office/powerpoint/2010/main" val="1850133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SYSTÈME D’INFORMATION ENERGETIQUE DU MALI</a:t>
            </a:r>
            <a:endParaRPr lang="en-US" dirty="0"/>
          </a:p>
        </p:txBody>
      </p:sp>
      <p:sp>
        <p:nvSpPr>
          <p:cNvPr id="3" name="Espace réservé du contenu 2"/>
          <p:cNvSpPr>
            <a:spLocks noGrp="1"/>
          </p:cNvSpPr>
          <p:nvPr>
            <p:ph idx="1"/>
          </p:nvPr>
        </p:nvSpPr>
        <p:spPr/>
        <p:txBody>
          <a:bodyPr>
            <a:normAutofit fontScale="92500"/>
          </a:bodyPr>
          <a:lstStyle/>
          <a:p>
            <a:r>
              <a:rPr lang="fr-FR" dirty="0" smtClean="0"/>
              <a:t>Est géré par une équipe formée de 5 experts:</a:t>
            </a:r>
          </a:p>
          <a:p>
            <a:r>
              <a:rPr lang="fr-FR" dirty="0" smtClean="0"/>
              <a:t>Le Coordinateur;</a:t>
            </a:r>
          </a:p>
          <a:p>
            <a:r>
              <a:rPr lang="fr-FR" dirty="0" smtClean="0"/>
              <a:t>L’expert chargé des hydrocarbures;</a:t>
            </a:r>
          </a:p>
          <a:p>
            <a:r>
              <a:rPr lang="fr-FR" dirty="0" smtClean="0"/>
              <a:t>L’expert chargé de l’électricité;</a:t>
            </a:r>
          </a:p>
          <a:p>
            <a:r>
              <a:rPr lang="fr-FR" dirty="0" smtClean="0"/>
              <a:t>L’expert chargé de l’énergie domestique (charbon et bois de feu);</a:t>
            </a:r>
          </a:p>
          <a:p>
            <a:r>
              <a:rPr lang="fr-FR" dirty="0" smtClean="0"/>
              <a:t>L’expert chargé de la base de données,</a:t>
            </a:r>
          </a:p>
          <a:p>
            <a:pPr marL="0" indent="0">
              <a:buNone/>
            </a:pPr>
            <a:r>
              <a:rPr lang="fr-FR" dirty="0" smtClean="0"/>
              <a:t>Il est logé à la Direction Nation de l’Energie, chaque années en dehors des rapports des structures de la société Energie du Mali, de l’Agence de l’électrification Rurale et de l’Office des Produits Pétroliers, nous organisons des mission de collectes auprès des auto producteurs notamment les industries minières et les usines d'égrenage de coton, la validation se fait en atelier,</a:t>
            </a:r>
          </a:p>
          <a:p>
            <a:pPr marL="0" indent="0">
              <a:buNone/>
            </a:pPr>
            <a:endParaRPr lang="en-US" dirty="0"/>
          </a:p>
        </p:txBody>
      </p:sp>
    </p:spTree>
    <p:extLst>
      <p:ext uri="{BB962C8B-B14F-4D97-AF65-F5344CB8AC3E}">
        <p14:creationId xmlns:p14="http://schemas.microsoft.com/office/powerpoint/2010/main" val="100202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fr-FR" b="1" dirty="0"/>
              <a:t>LES ELEMENTS CLES DU  BILAN ENERGETIQUE 2014</a:t>
            </a:r>
            <a:endParaRPr lang="es-ES" dirty="0"/>
          </a:p>
        </p:txBody>
      </p:sp>
      <p:sp>
        <p:nvSpPr>
          <p:cNvPr id="3" name="2 Marcador de contenido"/>
          <p:cNvSpPr>
            <a:spLocks noGrp="1"/>
          </p:cNvSpPr>
          <p:nvPr>
            <p:ph idx="1"/>
          </p:nvPr>
        </p:nvSpPr>
        <p:spPr/>
        <p:txBody>
          <a:bodyPr/>
          <a:lstStyle/>
          <a:p>
            <a:pPr marL="0" indent="0">
              <a:buNone/>
            </a:pPr>
            <a:r>
              <a:rPr lang="fr-FR" b="1" dirty="0"/>
              <a:t> </a:t>
            </a:r>
          </a:p>
          <a:p>
            <a:pPr algn="just"/>
            <a:r>
              <a:rPr lang="fr-FR" dirty="0"/>
              <a:t> La biomasse représente 78% de la consommation finale d’énergie, suivi des produits pétroliers 17% et  l’électricité 5%, cela constitue une régression par rapport à 2013 dont les données sont 76,2 % biomasse, 18,2% hydrocarbure et 5,6 % électricité; </a:t>
            </a:r>
          </a:p>
          <a:p>
            <a:pPr lvl="0" algn="just"/>
            <a:r>
              <a:rPr lang="fr-FR" dirty="0"/>
              <a:t>la consommation de GPL en 2014 est de 10337 tonnes ;</a:t>
            </a:r>
          </a:p>
          <a:p>
            <a:pPr lvl="0" algn="just"/>
            <a:r>
              <a:rPr lang="fr-FR" dirty="0"/>
              <a:t>La facture énergétique est estimée  à environ  443 milliards F CFA en 2014 ;</a:t>
            </a:r>
          </a:p>
          <a:p>
            <a:pPr marL="0" indent="0">
              <a:buNone/>
            </a:pPr>
            <a:endParaRPr lang="es-ES" dirty="0"/>
          </a:p>
        </p:txBody>
      </p:sp>
    </p:spTree>
    <p:extLst>
      <p:ext uri="{BB962C8B-B14F-4D97-AF65-F5344CB8AC3E}">
        <p14:creationId xmlns:p14="http://schemas.microsoft.com/office/powerpoint/2010/main" val="1575980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ELEMENTS CLES DU  BILAN ENERGETIQUE 2014</a:t>
            </a:r>
            <a:endParaRPr lang="en-US" dirty="0"/>
          </a:p>
        </p:txBody>
      </p:sp>
      <p:sp>
        <p:nvSpPr>
          <p:cNvPr id="3" name="Espace réservé du contenu 2"/>
          <p:cNvSpPr>
            <a:spLocks noGrp="1"/>
          </p:cNvSpPr>
          <p:nvPr>
            <p:ph idx="1"/>
          </p:nvPr>
        </p:nvSpPr>
        <p:spPr/>
        <p:txBody>
          <a:bodyPr/>
          <a:lstStyle/>
          <a:p>
            <a:r>
              <a:rPr lang="fr-FR" dirty="0"/>
              <a:t>L’intensité énergétique moyenne est de l’ordre de 0,6 </a:t>
            </a:r>
            <a:r>
              <a:rPr lang="fr-FR" dirty="0" err="1"/>
              <a:t>ktep</a:t>
            </a:r>
            <a:r>
              <a:rPr lang="fr-FR" dirty="0"/>
              <a:t>/milliards de PIB ; </a:t>
            </a:r>
          </a:p>
          <a:p>
            <a:r>
              <a:rPr lang="fr-FR" dirty="0"/>
              <a:t>Le taux d’électrification urbain est de 71,01% ;</a:t>
            </a:r>
          </a:p>
          <a:p>
            <a:r>
              <a:rPr lang="fr-FR" dirty="0"/>
              <a:t>Le taux d’électrification national est de 34,2% ;</a:t>
            </a:r>
          </a:p>
          <a:p>
            <a:r>
              <a:rPr lang="fr-FR" dirty="0"/>
              <a:t>Le taux d’électrification rural est de 17,78% ;</a:t>
            </a:r>
          </a:p>
          <a:p>
            <a:r>
              <a:rPr lang="fr-FR" dirty="0"/>
              <a:t>La consommation d’énergie finale par habitant est  de  l’ordre de 0,190 tep/</a:t>
            </a:r>
            <a:r>
              <a:rPr lang="fr-FR" dirty="0" err="1"/>
              <a:t>hbt</a:t>
            </a:r>
            <a:r>
              <a:rPr lang="fr-FR" dirty="0"/>
              <a:t> en 2014</a:t>
            </a:r>
          </a:p>
          <a:p>
            <a:pPr marL="0" indent="0">
              <a:buNone/>
            </a:pPr>
            <a:endParaRPr lang="en-US" dirty="0"/>
          </a:p>
        </p:txBody>
      </p:sp>
    </p:spTree>
    <p:extLst>
      <p:ext uri="{BB962C8B-B14F-4D97-AF65-F5344CB8AC3E}">
        <p14:creationId xmlns:p14="http://schemas.microsoft.com/office/powerpoint/2010/main" val="2111200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987</TotalTime>
  <Words>747</Words>
  <Application>Microsoft Office PowerPoint</Application>
  <PresentationFormat>Affichage à l'écran (4:3)</PresentationFormat>
  <Paragraphs>141</Paragraphs>
  <Slides>11</Slides>
  <Notes>4</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Claridad</vt:lpstr>
      <vt:lpstr>Présentation PowerPoint</vt:lpstr>
      <vt:lpstr>Indice de questions- Informations</vt:lpstr>
      <vt:lpstr>Structuration du Secteur de l’Energie</vt:lpstr>
      <vt:lpstr>Politiques et Stratégies</vt:lpstr>
      <vt:lpstr> Sous secteur de l’électricité: 2014  </vt:lpstr>
      <vt:lpstr>PLANIFICATION ENERGETIQUE</vt:lpstr>
      <vt:lpstr>LE SYSTÈME D’INFORMATION ENERGETIQUE DU MALI</vt:lpstr>
      <vt:lpstr>LES ELEMENTS CLES DU  BILAN ENERGETIQUE 2014</vt:lpstr>
      <vt:lpstr>LES ELEMENTS CLES DU  BILAN ENERGETIQUE 2014</vt:lpstr>
      <vt:lpstr>QUELQUES DONNEES ENERGETIQUES</vt:lpstr>
      <vt:lpstr>Présentation PowerPoint</vt:lpstr>
    </vt:vector>
  </TitlesOfParts>
  <Company>ITC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de la presentación</dc:title>
  <dc:creator>Penélope Ramírez González</dc:creator>
  <cp:lastModifiedBy>TOSHIBA</cp:lastModifiedBy>
  <cp:revision>68</cp:revision>
  <dcterms:created xsi:type="dcterms:W3CDTF">2014-06-26T15:06:19Z</dcterms:created>
  <dcterms:modified xsi:type="dcterms:W3CDTF">2016-07-25T21:01:57Z</dcterms:modified>
</cp:coreProperties>
</file>