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62" r:id="rId5"/>
    <p:sldId id="264" r:id="rId6"/>
    <p:sldId id="258" r:id="rId7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enélope Ramírez González" initials="PRG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346A"/>
    <a:srgbClr val="FFC000"/>
    <a:srgbClr val="C6D9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24" autoAdjust="0"/>
    <p:restoredTop sz="94660"/>
  </p:normalViewPr>
  <p:slideViewPr>
    <p:cSldViewPr>
      <p:cViewPr>
        <p:scale>
          <a:sx n="100" d="100"/>
          <a:sy n="100" d="100"/>
        </p:scale>
        <p:origin x="-606" y="7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32E39F-CE6D-4D17-8325-F0D7C002D922}" type="datetimeFigureOut">
              <a:rPr lang="es-ES" smtClean="0"/>
              <a:pPr>
                <a:defRPr/>
              </a:pPr>
              <a:t>24/07/2016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2A8652-6F6E-471A-A006-0BDBF3E4D5A3}" type="slidenum">
              <a:rPr lang="es-ES" smtClean="0"/>
              <a:pPr>
                <a:defRPr/>
              </a:pPr>
              <a:t>‹N°›</a:t>
            </a:fld>
            <a:endParaRPr lang="es-E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818084C-1AA3-4A42-B0C6-BFF1FB754D2E}" type="datetimeFigureOut">
              <a:rPr lang="es-ES" smtClean="0"/>
              <a:pPr>
                <a:defRPr/>
              </a:pPr>
              <a:t>24/07/2016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0F8187-26B4-422E-A305-81D51F1C7609}" type="slidenum">
              <a:rPr lang="es-ES" smtClean="0"/>
              <a:pPr>
                <a:defRPr/>
              </a:pPr>
              <a:t>‹N°›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AAE5D2E-CA98-492F-B83C-6ABF7392468B}" type="datetimeFigureOut">
              <a:rPr lang="es-ES" smtClean="0"/>
              <a:pPr>
                <a:defRPr/>
              </a:pPr>
              <a:t>24/07/2016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A801CD-0084-4D23-BFCE-4940F0239F54}" type="slidenum">
              <a:rPr lang="es-ES" smtClean="0"/>
              <a:pPr>
                <a:defRPr/>
              </a:pPr>
              <a:t>‹N°›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6659A6-A6D3-4CF5-9EF0-AA8E1969A061}" type="datetimeFigureOut">
              <a:rPr lang="es-ES" smtClean="0"/>
              <a:pPr>
                <a:defRPr/>
              </a:pPr>
              <a:t>24/07/2016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F9146A-E842-43BA-AC64-5E2D94A19C1A}" type="slidenum">
              <a:rPr lang="es-ES" smtClean="0"/>
              <a:pPr>
                <a:defRPr/>
              </a:pPr>
              <a:t>‹N°›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D93C377-9C76-4B54-B68E-616686485C71}" type="datetimeFigureOut">
              <a:rPr lang="es-ES" smtClean="0"/>
              <a:pPr>
                <a:defRPr/>
              </a:pPr>
              <a:t>24/07/2016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255D43-C6A3-4E0F-B552-F07BCDEF2D9C}" type="slidenum">
              <a:rPr lang="es-ES" smtClean="0"/>
              <a:pPr>
                <a:defRPr/>
              </a:pPr>
              <a:t>‹N°›</a:t>
            </a:fld>
            <a:endParaRPr lang="es-E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1F8C9EE-2780-4F42-9AD9-AC4E45F4066F}" type="datetimeFigureOut">
              <a:rPr lang="es-ES" smtClean="0"/>
              <a:pPr>
                <a:defRPr/>
              </a:pPr>
              <a:t>24/07/2016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878493-A777-49D2-B969-645E13ECFBBE}" type="slidenum">
              <a:rPr lang="es-ES" smtClean="0"/>
              <a:pPr>
                <a:defRPr/>
              </a:pPr>
              <a:t>‹N°›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C6162EB-31E9-4BCD-9664-49F5B37702A1}" type="datetimeFigureOut">
              <a:rPr lang="es-ES" smtClean="0"/>
              <a:pPr>
                <a:defRPr/>
              </a:pPr>
              <a:t>24/07/2016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0B9BF6-C038-423C-9410-3DC09613ADDD}" type="slidenum">
              <a:rPr lang="es-ES" smtClean="0"/>
              <a:pPr>
                <a:defRPr/>
              </a:pPr>
              <a:t>‹N°›</a:t>
            </a:fld>
            <a:endParaRPr lang="es-E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5E0D142-53F1-41D7-9575-0199C0DCE707}" type="datetimeFigureOut">
              <a:rPr lang="es-ES" smtClean="0"/>
              <a:pPr>
                <a:defRPr/>
              </a:pPr>
              <a:t>24/07/2016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7E018D-E1CB-405B-AE11-1F6741D75FF5}" type="slidenum">
              <a:rPr lang="es-ES" smtClean="0"/>
              <a:pPr>
                <a:defRPr/>
              </a:pPr>
              <a:t>‹N°›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085F04-C9C5-48FB-BB2F-0A045144AEBC}" type="datetimeFigureOut">
              <a:rPr lang="es-ES" smtClean="0"/>
              <a:pPr>
                <a:defRPr/>
              </a:pPr>
              <a:t>24/07/2016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A2B840-9B9F-4745-89FF-7F3AD8E3B4AB}" type="slidenum">
              <a:rPr lang="es-ES" smtClean="0"/>
              <a:pPr>
                <a:defRPr/>
              </a:pPr>
              <a:t>‹N°›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F26D165-E975-417C-81FF-3C44C59C828F}" type="datetimeFigureOut">
              <a:rPr lang="es-ES" smtClean="0"/>
              <a:pPr>
                <a:defRPr/>
              </a:pPr>
              <a:t>24/07/2016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8DF2C4-1EC2-4778-9B20-C758D1E34F0F}" type="slidenum">
              <a:rPr lang="es-ES" smtClean="0"/>
              <a:pPr>
                <a:defRPr/>
              </a:pPr>
              <a:t>‹N°›</a:t>
            </a:fld>
            <a:endParaRPr lang="es-E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8BF298-A6BE-41E3-B091-53378234C93F}" type="datetimeFigureOut">
              <a:rPr lang="es-ES" smtClean="0"/>
              <a:pPr>
                <a:defRPr/>
              </a:pPr>
              <a:t>24/07/2016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683FF5-0852-4CB9-B35C-921B11EE13FF}" type="slidenum">
              <a:rPr lang="es-ES" smtClean="0"/>
              <a:pPr>
                <a:defRPr/>
              </a:pPr>
              <a:t>‹N°›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A4EFFF9-6A8E-4401-9400-A1AA95FC13C4}" type="datetimeFigureOut">
              <a:rPr lang="es-ES" smtClean="0"/>
              <a:pPr>
                <a:defRPr/>
              </a:pPr>
              <a:t>24/07/2016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64112B1-9832-45C8-ADAA-2D8F54533CEF}" type="slidenum">
              <a:rPr lang="es-ES" smtClean="0"/>
              <a:pPr>
                <a:defRPr/>
              </a:pPr>
              <a:t>‹N°›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10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ieguinee-dne.org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hyperlink" Target="mailto:momomaninka@gmail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6 Rectángulo"/>
          <p:cNvSpPr>
            <a:spLocks noChangeArrowheads="1"/>
          </p:cNvSpPr>
          <p:nvPr/>
        </p:nvSpPr>
        <p:spPr bwMode="auto">
          <a:xfrm>
            <a:off x="590657" y="404664"/>
            <a:ext cx="7962756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s-ES" altLang="es-ES" sz="1000" dirty="0">
              <a:solidFill>
                <a:srgbClr val="C6D9F1"/>
              </a:solidFill>
            </a:endParaRPr>
          </a:p>
          <a:p>
            <a:pPr algn="ctr" eaLnBrk="1" hangingPunct="1">
              <a:spcBef>
                <a:spcPct val="0"/>
              </a:spcBef>
              <a:buNone/>
            </a:pPr>
            <a:r>
              <a:rPr lang="en-GB" altLang="es-ES" sz="2000" b="1" i="1" dirty="0"/>
              <a:t>Atelier de Validation </a:t>
            </a:r>
            <a:r>
              <a:rPr lang="en-GB" altLang="es-ES" sz="2000" b="1" i="1" dirty="0" err="1"/>
              <a:t>Regionale</a:t>
            </a:r>
            <a:r>
              <a:rPr lang="en-GB" altLang="es-ES" sz="2000" b="1" i="1" dirty="0"/>
              <a:t> sur </a:t>
            </a:r>
            <a:r>
              <a:rPr lang="en-GB" altLang="es-ES" sz="2000" b="1" i="1" dirty="0" err="1"/>
              <a:t>l’Utilisation</a:t>
            </a:r>
            <a:r>
              <a:rPr lang="en-GB" altLang="es-ES" sz="2000" b="1" i="1" dirty="0"/>
              <a:t> des </a:t>
            </a:r>
            <a:endParaRPr lang="en-GB" altLang="es-ES" sz="2000" b="1" i="1" dirty="0" smtClean="0"/>
          </a:p>
          <a:p>
            <a:pPr algn="ctr" eaLnBrk="1" hangingPunct="1">
              <a:spcBef>
                <a:spcPct val="0"/>
              </a:spcBef>
              <a:buNone/>
            </a:pPr>
            <a:r>
              <a:rPr lang="en-GB" altLang="es-ES" sz="2000" b="1" i="1" dirty="0" err="1" smtClean="0"/>
              <a:t>Systèmes</a:t>
            </a:r>
            <a:r>
              <a:rPr lang="en-GB" altLang="es-ES" sz="2000" b="1" i="1" dirty="0" smtClean="0"/>
              <a:t> </a:t>
            </a:r>
            <a:r>
              <a:rPr lang="en-GB" altLang="es-ES" sz="2000" b="1" i="1" dirty="0" err="1"/>
              <a:t>d’Informations</a:t>
            </a:r>
            <a:r>
              <a:rPr lang="en-GB" altLang="es-ES" sz="2000" b="1" i="1" dirty="0"/>
              <a:t> </a:t>
            </a:r>
            <a:r>
              <a:rPr lang="en-GB" altLang="es-ES" sz="2000" b="1" i="1" dirty="0" err="1"/>
              <a:t>Géographiques</a:t>
            </a:r>
            <a:r>
              <a:rPr lang="en-GB" altLang="es-ES" sz="2000" b="1" i="1" dirty="0"/>
              <a:t> (SIG) </a:t>
            </a:r>
            <a:r>
              <a:rPr lang="en-GB" altLang="es-ES" sz="2000" b="1" i="1" dirty="0" err="1"/>
              <a:t>dans</a:t>
            </a:r>
            <a:r>
              <a:rPr lang="en-GB" altLang="es-ES" sz="2000" b="1" i="1" dirty="0"/>
              <a:t> le </a:t>
            </a:r>
            <a:r>
              <a:rPr lang="en-GB" altLang="es-ES" sz="2000" b="1" i="1" dirty="0" err="1"/>
              <a:t>secteur</a:t>
            </a:r>
            <a:r>
              <a:rPr lang="en-GB" altLang="es-ES" sz="2000" b="1" i="1" dirty="0"/>
              <a:t> de </a:t>
            </a:r>
            <a:r>
              <a:rPr lang="en-GB" altLang="es-ES" sz="2000" b="1" i="1" dirty="0" err="1"/>
              <a:t>l’énergie</a:t>
            </a:r>
            <a:endParaRPr lang="en-GB" altLang="es-ES" sz="2000" b="1" i="1" dirty="0"/>
          </a:p>
          <a:p>
            <a:pPr algn="ctr" eaLnBrk="1" hangingPunct="1">
              <a:spcBef>
                <a:spcPct val="0"/>
              </a:spcBef>
              <a:buNone/>
            </a:pPr>
            <a:r>
              <a:rPr lang="en-GB" altLang="es-ES" sz="2000" b="1" i="1" dirty="0" err="1" smtClean="0"/>
              <a:t>Juillet</a:t>
            </a:r>
            <a:r>
              <a:rPr lang="en-GB" altLang="es-ES" sz="2000" b="1" i="1" dirty="0" smtClean="0"/>
              <a:t> 26-28, 2016</a:t>
            </a:r>
            <a:endParaRPr lang="en-GB" altLang="es-ES" sz="2000" b="1" i="1" dirty="0"/>
          </a:p>
          <a:p>
            <a:pPr algn="ctr" eaLnBrk="1" hangingPunct="1">
              <a:spcBef>
                <a:spcPct val="0"/>
              </a:spcBef>
              <a:buNone/>
            </a:pPr>
            <a:r>
              <a:rPr lang="en-GB" altLang="es-ES" sz="2000" b="1" i="1" dirty="0"/>
              <a:t>Dakar, </a:t>
            </a:r>
            <a:r>
              <a:rPr lang="en-GB" altLang="es-ES" sz="2000" b="1" i="1" dirty="0" err="1" smtClean="0"/>
              <a:t>Sénégal</a:t>
            </a:r>
            <a:endParaRPr lang="es-ES" altLang="es-ES" sz="2000" b="1" i="1" dirty="0"/>
          </a:p>
        </p:txBody>
      </p:sp>
      <p:sp>
        <p:nvSpPr>
          <p:cNvPr id="21" name="1 Título"/>
          <p:cNvSpPr txBox="1">
            <a:spLocks/>
          </p:cNvSpPr>
          <p:nvPr/>
        </p:nvSpPr>
        <p:spPr bwMode="auto">
          <a:xfrm>
            <a:off x="580650" y="2276872"/>
            <a:ext cx="7962756" cy="1512168"/>
          </a:xfrm>
          <a:prstGeom prst="rect">
            <a:avLst/>
          </a:prstGeom>
          <a:ln>
            <a:noFill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2500" lnSpcReduction="10000"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fr-FR" sz="3500" b="1" dirty="0">
                <a:solidFill>
                  <a:srgbClr val="10346A"/>
                </a:solidFill>
                <a:cs typeface="Arial" pitchFamily="34" charset="0"/>
              </a:rPr>
              <a:t>La planification de l’énergie et l’électrification rurale</a:t>
            </a:r>
            <a:endParaRPr lang="en-US" sz="3500" b="1" dirty="0">
              <a:solidFill>
                <a:srgbClr val="10346A"/>
              </a:solidFill>
              <a:cs typeface="Arial" pitchFamily="34" charset="0"/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3500" b="1" dirty="0" smtClean="0">
                <a:cs typeface="Arial" pitchFamily="34" charset="0"/>
              </a:rPr>
              <a:t>(</a:t>
            </a:r>
            <a:r>
              <a:rPr lang="pt-PT" sz="3500" b="1" dirty="0" smtClean="0">
                <a:cs typeface="Arial" pitchFamily="34" charset="0"/>
              </a:rPr>
              <a:t>Guinée)</a:t>
            </a:r>
            <a:r>
              <a:rPr lang="es-ES" b="1" dirty="0">
                <a:solidFill>
                  <a:srgbClr val="10346A"/>
                </a:solidFill>
                <a:cs typeface="Arial" pitchFamily="34" charset="0"/>
              </a:rPr>
              <a:t/>
            </a:r>
            <a:br>
              <a:rPr lang="es-ES" b="1" dirty="0">
                <a:solidFill>
                  <a:srgbClr val="10346A"/>
                </a:solidFill>
                <a:cs typeface="Arial" pitchFamily="34" charset="0"/>
              </a:rPr>
            </a:br>
            <a:endParaRPr lang="es-ES" sz="2000" b="1" dirty="0">
              <a:solidFill>
                <a:srgbClr val="FFFF00"/>
              </a:solidFill>
              <a:cs typeface="Arial" pitchFamily="34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755576" y="6017386"/>
            <a:ext cx="7992888" cy="626627"/>
            <a:chOff x="395536" y="6017386"/>
            <a:chExt cx="7992888" cy="626627"/>
          </a:xfrm>
        </p:grpSpPr>
        <p:pic>
          <p:nvPicPr>
            <p:cNvPr id="15" name="Picture 14" descr="ACP PROGRAMME-01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95536" y="6017386"/>
              <a:ext cx="598412" cy="587602"/>
            </a:xfrm>
            <a:prstGeom prst="rect">
              <a:avLst/>
            </a:prstGeom>
          </p:spPr>
        </p:pic>
        <p:pic>
          <p:nvPicPr>
            <p:cNvPr id="16" name="Picture 15" descr="EU-01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71600" y="6021288"/>
              <a:ext cx="758278" cy="603271"/>
            </a:xfrm>
            <a:prstGeom prst="rect">
              <a:avLst/>
            </a:prstGeom>
          </p:spPr>
        </p:pic>
        <p:pic>
          <p:nvPicPr>
            <p:cNvPr id="17" name="Picture 16" descr="ACP-01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691680" y="6021288"/>
              <a:ext cx="648072" cy="451895"/>
            </a:xfrm>
            <a:prstGeom prst="rect">
              <a:avLst/>
            </a:prstGeom>
          </p:spPr>
        </p:pic>
        <p:pic>
          <p:nvPicPr>
            <p:cNvPr id="18" name="Picture 17" descr="ECREEE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139952" y="6093296"/>
              <a:ext cx="504056" cy="504056"/>
            </a:xfrm>
            <a:prstGeom prst="rect">
              <a:avLst/>
            </a:prstGeom>
          </p:spPr>
        </p:pic>
        <p:pic>
          <p:nvPicPr>
            <p:cNvPr id="19" name="Picture 18" descr="Noveltis-01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716016" y="6309320"/>
              <a:ext cx="936104" cy="334693"/>
            </a:xfrm>
            <a:prstGeom prst="rect">
              <a:avLst/>
            </a:prstGeom>
          </p:spPr>
        </p:pic>
        <p:pic>
          <p:nvPicPr>
            <p:cNvPr id="20" name="Picture 19" descr="KNUST-01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724128" y="6237312"/>
              <a:ext cx="620779" cy="364211"/>
            </a:xfrm>
            <a:prstGeom prst="rect">
              <a:avLst/>
            </a:prstGeom>
          </p:spPr>
        </p:pic>
        <p:pic>
          <p:nvPicPr>
            <p:cNvPr id="28" name="Picture 27" descr="MTIE-01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372200" y="6381328"/>
              <a:ext cx="1104908" cy="243420"/>
            </a:xfrm>
            <a:prstGeom prst="rect">
              <a:avLst/>
            </a:prstGeom>
          </p:spPr>
        </p:pic>
        <p:pic>
          <p:nvPicPr>
            <p:cNvPr id="29" name="Picture 28"/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24328" y="6309320"/>
              <a:ext cx="864096" cy="288032"/>
            </a:xfrm>
            <a:prstGeom prst="rect">
              <a:avLst/>
            </a:prstGeom>
          </p:spPr>
        </p:pic>
      </p:grpSp>
      <p:sp>
        <p:nvSpPr>
          <p:cNvPr id="13" name="1 Título"/>
          <p:cNvSpPr txBox="1">
            <a:spLocks/>
          </p:cNvSpPr>
          <p:nvPr/>
        </p:nvSpPr>
        <p:spPr bwMode="auto">
          <a:xfrm>
            <a:off x="2051720" y="4058231"/>
            <a:ext cx="4752528" cy="723776"/>
          </a:xfrm>
          <a:prstGeom prst="rect">
            <a:avLst/>
          </a:prstGeom>
          <a:ln>
            <a:noFill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25000" lnSpcReduction="20000"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s-ES" b="1" dirty="0">
                <a:solidFill>
                  <a:srgbClr val="10346A"/>
                </a:solidFill>
                <a:cs typeface="Arial" pitchFamily="34" charset="0"/>
              </a:rPr>
              <a:t/>
            </a:r>
            <a:br>
              <a:rPr lang="es-ES" b="1" dirty="0">
                <a:solidFill>
                  <a:srgbClr val="10346A"/>
                </a:solidFill>
                <a:cs typeface="Arial" pitchFamily="34" charset="0"/>
              </a:rPr>
            </a:br>
            <a:r>
              <a:rPr lang="es-ES" b="1" dirty="0">
                <a:solidFill>
                  <a:srgbClr val="FFFF00"/>
                </a:solidFill>
                <a:cs typeface="Arial" pitchFamily="34" charset="0"/>
              </a:rPr>
              <a:t/>
            </a:r>
            <a:br>
              <a:rPr lang="es-ES" b="1" dirty="0">
                <a:solidFill>
                  <a:srgbClr val="FFFF00"/>
                </a:solidFill>
                <a:cs typeface="Arial" pitchFamily="34" charset="0"/>
              </a:rPr>
            </a:br>
            <a:r>
              <a:rPr lang="es-ES" sz="9600" b="1" dirty="0" smtClean="0">
                <a:solidFill>
                  <a:srgbClr val="10346A"/>
                </a:solidFill>
                <a:cs typeface="Arial" pitchFamily="34" charset="0"/>
              </a:rPr>
              <a:t>(BANGOURA Momo Maninka)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9600" b="1" dirty="0">
                <a:solidFill>
                  <a:srgbClr val="10346A"/>
                </a:solidFill>
                <a:cs typeface="Arial" pitchFamily="34" charset="0"/>
              </a:rPr>
              <a:t/>
            </a:r>
            <a:br>
              <a:rPr lang="es-ES" sz="9600" b="1" dirty="0">
                <a:solidFill>
                  <a:srgbClr val="10346A"/>
                </a:solidFill>
                <a:cs typeface="Arial" pitchFamily="34" charset="0"/>
              </a:rPr>
            </a:br>
            <a:r>
              <a:rPr lang="es-ES" sz="9600" b="1" dirty="0" smtClean="0">
                <a:solidFill>
                  <a:srgbClr val="10346A"/>
                </a:solidFill>
                <a:cs typeface="Arial" pitchFamily="34" charset="0"/>
              </a:rPr>
              <a:t>(MEH/DNE)</a:t>
            </a:r>
            <a:endParaRPr lang="es-ES" sz="9600" b="1" dirty="0">
              <a:solidFill>
                <a:srgbClr val="10346A"/>
              </a:solidFill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I. </a:t>
            </a:r>
            <a:r>
              <a:rPr lang="es-ES" dirty="0" err="1"/>
              <a:t>Introduction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fr-FR" dirty="0"/>
              <a:t>La planification de l’énergie en Guinée est faite sur la base des Etudes du Plan Directeur d'Electrification et du Projet d'Electrification Rurale. </a:t>
            </a:r>
          </a:p>
          <a:p>
            <a:pPr marL="0" indent="0" algn="just">
              <a:buNone/>
            </a:pPr>
            <a:r>
              <a:rPr lang="fr-FR" dirty="0"/>
              <a:t>Cette étude est basée sur l’équilibre entre l’offre et la demande et aussi la mise en valeur du potentiel énergétique du Pays.</a:t>
            </a:r>
          </a:p>
          <a:p>
            <a:pPr marL="0" indent="0" algn="just">
              <a:buNone/>
            </a:pPr>
            <a:r>
              <a:rPr lang="fr-FR" dirty="0"/>
              <a:t>Le Bureau d’Electrification rurale Décentralisé (BERD) a réalisé les pico diesel, hydro et hybride dans 31 localités rurales. A ce jour ce bureau est remplacé par l’Agence d’Electrification Rurale (AGER) relevant du MEH.</a:t>
            </a:r>
          </a:p>
          <a:p>
            <a:pPr marL="0" indent="0" algn="just">
              <a:buNone/>
            </a:pPr>
            <a:r>
              <a:rPr lang="es-ES" dirty="0"/>
              <a:t>Les </a:t>
            </a:r>
            <a:r>
              <a:rPr lang="es-ES" dirty="0" err="1"/>
              <a:t>perspectives</a:t>
            </a:r>
            <a:r>
              <a:rPr lang="es-ES" dirty="0"/>
              <a:t> </a:t>
            </a:r>
            <a:r>
              <a:rPr lang="es-ES" dirty="0" err="1"/>
              <a:t>sont</a:t>
            </a:r>
            <a:r>
              <a:rPr lang="es-ES" dirty="0" smtClean="0"/>
              <a:t>: </a:t>
            </a:r>
            <a:r>
              <a:rPr lang="es-ES" dirty="0" err="1" smtClean="0"/>
              <a:t>Electrification</a:t>
            </a:r>
            <a:r>
              <a:rPr lang="es-ES" dirty="0" smtClean="0"/>
              <a:t> de 15 </a:t>
            </a:r>
            <a:r>
              <a:rPr lang="es-ES" dirty="0" err="1" smtClean="0"/>
              <a:t>localités</a:t>
            </a:r>
            <a:r>
              <a:rPr lang="es-ES" dirty="0" smtClean="0"/>
              <a:t> par </a:t>
            </a:r>
            <a:r>
              <a:rPr lang="es-ES" dirty="0" err="1" smtClean="0"/>
              <a:t>extension</a:t>
            </a:r>
            <a:r>
              <a:rPr lang="es-ES" dirty="0" smtClean="0"/>
              <a:t> du </a:t>
            </a:r>
            <a:r>
              <a:rPr lang="es-ES" dirty="0" err="1" smtClean="0"/>
              <a:t>reseau</a:t>
            </a:r>
            <a:r>
              <a:rPr lang="es-ES" dirty="0" smtClean="0"/>
              <a:t>, </a:t>
            </a:r>
            <a:r>
              <a:rPr lang="es-ES" dirty="0" err="1"/>
              <a:t>hybridation</a:t>
            </a:r>
            <a:r>
              <a:rPr lang="es-ES" dirty="0"/>
              <a:t> des </a:t>
            </a:r>
            <a:r>
              <a:rPr lang="es-ES" dirty="0" err="1" smtClean="0"/>
              <a:t>existants</a:t>
            </a:r>
            <a:r>
              <a:rPr lang="es-ES" dirty="0" smtClean="0"/>
              <a:t>, </a:t>
            </a:r>
            <a:r>
              <a:rPr lang="es-ES" dirty="0" err="1" smtClean="0"/>
              <a:t>développement</a:t>
            </a:r>
            <a:r>
              <a:rPr lang="es-ES" dirty="0" smtClean="0"/>
              <a:t> de 50 </a:t>
            </a:r>
            <a:r>
              <a:rPr lang="es-ES" dirty="0" err="1" smtClean="0"/>
              <a:t>sites</a:t>
            </a:r>
            <a:r>
              <a:rPr lang="es-ES" dirty="0" smtClean="0"/>
              <a:t> pico </a:t>
            </a:r>
            <a:r>
              <a:rPr lang="es-ES" dirty="0" err="1" smtClean="0"/>
              <a:t>Hydro</a:t>
            </a:r>
            <a:r>
              <a:rPr lang="es-ES" dirty="0" smtClean="0"/>
              <a:t> à </a:t>
            </a:r>
            <a:r>
              <a:rPr lang="es-ES" dirty="0" err="1" smtClean="0"/>
              <a:t>proximité</a:t>
            </a:r>
            <a:r>
              <a:rPr lang="es-ES" dirty="0" smtClean="0"/>
              <a:t> des </a:t>
            </a:r>
            <a:r>
              <a:rPr lang="es-ES" dirty="0" err="1" smtClean="0"/>
              <a:t>villages</a:t>
            </a:r>
            <a:r>
              <a:rPr lang="es-ES" dirty="0" smtClean="0"/>
              <a:t> </a:t>
            </a:r>
            <a:r>
              <a:rPr lang="es-ES" dirty="0"/>
              <a:t>et </a:t>
            </a:r>
            <a:r>
              <a:rPr lang="es-ES" dirty="0" err="1"/>
              <a:t>l’électrification</a:t>
            </a:r>
            <a:r>
              <a:rPr lang="es-ES" dirty="0"/>
              <a:t> de 30% de la </a:t>
            </a:r>
            <a:r>
              <a:rPr lang="es-ES" dirty="0" err="1"/>
              <a:t>population</a:t>
            </a:r>
            <a:r>
              <a:rPr lang="es-ES" dirty="0"/>
              <a:t> </a:t>
            </a:r>
            <a:r>
              <a:rPr lang="es-ES" dirty="0" err="1"/>
              <a:t>rurale</a:t>
            </a:r>
            <a:r>
              <a:rPr lang="es-ES" dirty="0"/>
              <a:t> </a:t>
            </a:r>
            <a:r>
              <a:rPr lang="es-ES" dirty="0" err="1"/>
              <a:t>d’ici</a:t>
            </a:r>
            <a:r>
              <a:rPr lang="es-ES" dirty="0"/>
              <a:t> 2030. </a:t>
            </a:r>
          </a:p>
        </p:txBody>
      </p:sp>
      <p:sp>
        <p:nvSpPr>
          <p:cNvPr id="4" name="3 Rectángulo"/>
          <p:cNvSpPr>
            <a:spLocks noChangeArrowheads="1"/>
          </p:cNvSpPr>
          <p:nvPr/>
        </p:nvSpPr>
        <p:spPr bwMode="auto">
          <a:xfrm>
            <a:off x="2998942" y="-1"/>
            <a:ext cx="554716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s-ES" altLang="es-ES" sz="600" dirty="0">
              <a:solidFill>
                <a:srgbClr val="C6D9F1"/>
              </a:solidFill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fr-FR" altLang="es-ES" sz="1600" b="1" i="1" dirty="0" smtClean="0">
                <a:solidFill>
                  <a:schemeClr val="bg1"/>
                </a:solidFill>
              </a:rPr>
              <a:t>La planification de l’énergie et l’électrification rurale en </a:t>
            </a:r>
            <a:r>
              <a:rPr lang="pt-PT" altLang="es-ES" sz="1600" b="1" i="1" dirty="0" smtClean="0">
                <a:solidFill>
                  <a:schemeClr val="bg1"/>
                </a:solidFill>
              </a:rPr>
              <a:t>Guinée</a:t>
            </a:r>
            <a:endParaRPr lang="en-US" altLang="es-ES" sz="1600" b="1" i="1" dirty="0" smtClean="0">
              <a:solidFill>
                <a:schemeClr val="bg1"/>
              </a:solidFill>
            </a:endParaRPr>
          </a:p>
        </p:txBody>
      </p:sp>
      <p:grpSp>
        <p:nvGrpSpPr>
          <p:cNvPr id="5" name="Group 5"/>
          <p:cNvGrpSpPr/>
          <p:nvPr/>
        </p:nvGrpSpPr>
        <p:grpSpPr>
          <a:xfrm>
            <a:off x="467544" y="6381328"/>
            <a:ext cx="8352928" cy="316830"/>
            <a:chOff x="107504" y="6381328"/>
            <a:chExt cx="8352928" cy="316830"/>
          </a:xfrm>
        </p:grpSpPr>
        <p:pic>
          <p:nvPicPr>
            <p:cNvPr id="6" name="Picture 7" descr="ACP PROGRAMME-01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7504" y="6381328"/>
              <a:ext cx="305081" cy="299570"/>
            </a:xfrm>
            <a:prstGeom prst="rect">
              <a:avLst/>
            </a:prstGeom>
          </p:spPr>
        </p:pic>
        <p:pic>
          <p:nvPicPr>
            <p:cNvPr id="7" name="Picture 8" descr="EU-01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67544" y="6381328"/>
              <a:ext cx="398238" cy="316830"/>
            </a:xfrm>
            <a:prstGeom prst="rect">
              <a:avLst/>
            </a:prstGeom>
          </p:spPr>
        </p:pic>
        <p:pic>
          <p:nvPicPr>
            <p:cNvPr id="8" name="Picture 9" descr="ACP-01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99592" y="6381328"/>
              <a:ext cx="432048" cy="301263"/>
            </a:xfrm>
            <a:prstGeom prst="rect">
              <a:avLst/>
            </a:prstGeom>
          </p:spPr>
        </p:pic>
        <p:pic>
          <p:nvPicPr>
            <p:cNvPr id="9" name="Picture 10" descr="ECREEE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436096" y="6381328"/>
              <a:ext cx="288032" cy="288032"/>
            </a:xfrm>
            <a:prstGeom prst="rect">
              <a:avLst/>
            </a:prstGeom>
          </p:spPr>
        </p:pic>
        <p:pic>
          <p:nvPicPr>
            <p:cNvPr id="10" name="Picture 11" descr="Noveltis-01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796136" y="6381328"/>
              <a:ext cx="734705" cy="262685"/>
            </a:xfrm>
            <a:prstGeom prst="rect">
              <a:avLst/>
            </a:prstGeom>
          </p:spPr>
        </p:pic>
        <p:pic>
          <p:nvPicPr>
            <p:cNvPr id="11" name="Picture 12" descr="KNUST-01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588224" y="6381328"/>
              <a:ext cx="375311" cy="220195"/>
            </a:xfrm>
            <a:prstGeom prst="rect">
              <a:avLst/>
            </a:prstGeom>
          </p:spPr>
        </p:pic>
        <p:pic>
          <p:nvPicPr>
            <p:cNvPr id="12" name="Picture 13" descr="MTIE-01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020272" y="6453336"/>
              <a:ext cx="778056" cy="171412"/>
            </a:xfrm>
            <a:prstGeom prst="rect">
              <a:avLst/>
            </a:prstGeom>
          </p:spPr>
        </p:pic>
        <p:pic>
          <p:nvPicPr>
            <p:cNvPr id="13" name="Picture 14"/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12360" y="6453336"/>
              <a:ext cx="648072" cy="21602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79033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200" dirty="0"/>
              <a:t>II. </a:t>
            </a:r>
            <a:r>
              <a:rPr lang="es-ES" sz="3200" dirty="0" err="1"/>
              <a:t>Outils</a:t>
            </a:r>
            <a:r>
              <a:rPr lang="es-ES" sz="3200" dirty="0"/>
              <a:t> </a:t>
            </a:r>
            <a:r>
              <a:rPr lang="es-ES" sz="3200" dirty="0" err="1"/>
              <a:t>pour</a:t>
            </a:r>
            <a:r>
              <a:rPr lang="es-ES" sz="3200" dirty="0"/>
              <a:t> la </a:t>
            </a:r>
            <a:r>
              <a:rPr lang="es-ES" sz="3200" dirty="0" err="1"/>
              <a:t>planification</a:t>
            </a:r>
            <a:r>
              <a:rPr lang="es-ES" sz="3200" dirty="0"/>
              <a:t> de </a:t>
            </a:r>
            <a:r>
              <a:rPr lang="es-ES" sz="3200" dirty="0" err="1"/>
              <a:t>l’Energie</a:t>
            </a:r>
            <a:endParaRPr lang="es-ES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dirty="0"/>
              <a:t>La Guinée n’a pas de plate-forme pour la planification énergétique, mais dans chaque </a:t>
            </a:r>
            <a:r>
              <a:rPr lang="fr-FR" dirty="0" smtClean="0"/>
              <a:t>sous-secteur</a:t>
            </a:r>
            <a:r>
              <a:rPr lang="fr-FR" dirty="0"/>
              <a:t>, il existe des études d’analyse de l’offre et de la demande qui permettent de décider les investissements futurs à court et à moyen terme.</a:t>
            </a:r>
            <a:endParaRPr lang="es-ES" dirty="0"/>
          </a:p>
          <a:p>
            <a:pPr marL="0" indent="0" algn="just">
              <a:buNone/>
            </a:pPr>
            <a:endParaRPr lang="es-ES" dirty="0"/>
          </a:p>
        </p:txBody>
      </p:sp>
      <p:sp>
        <p:nvSpPr>
          <p:cNvPr id="4" name="3 Rectángulo"/>
          <p:cNvSpPr>
            <a:spLocks noChangeArrowheads="1"/>
          </p:cNvSpPr>
          <p:nvPr/>
        </p:nvSpPr>
        <p:spPr bwMode="auto">
          <a:xfrm>
            <a:off x="3461804" y="-1"/>
            <a:ext cx="5483039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s-ES" altLang="es-ES" sz="600" dirty="0">
              <a:solidFill>
                <a:srgbClr val="C6D9F1"/>
              </a:solidFill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fr-FR" altLang="es-ES" sz="1600" b="1" i="1" dirty="0" smtClean="0">
                <a:solidFill>
                  <a:schemeClr val="bg1"/>
                </a:solidFill>
              </a:rPr>
              <a:t>La planification de l’énergie et l’électrification rurale en </a:t>
            </a:r>
            <a:r>
              <a:rPr lang="pt-PT" altLang="es-ES" sz="1600" b="1" i="1" dirty="0" smtClean="0">
                <a:solidFill>
                  <a:schemeClr val="bg1"/>
                </a:solidFill>
              </a:rPr>
              <a:t>Guinée</a:t>
            </a:r>
            <a:endParaRPr lang="en-US" altLang="es-ES" sz="1600" b="1" i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5916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3200" dirty="0"/>
              <a:t>III. </a:t>
            </a:r>
            <a:r>
              <a:rPr lang="fr-FR" sz="3200" dirty="0"/>
              <a:t>Utilisation du SIG pour la planification de l’énergie et l’électrification rurale</a:t>
            </a:r>
            <a:endParaRPr lang="es-ES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ES" dirty="0" smtClean="0"/>
              <a:t>Le SIE </a:t>
            </a:r>
            <a:r>
              <a:rPr lang="es-ES" dirty="0" err="1" smtClean="0"/>
              <a:t>composé</a:t>
            </a:r>
            <a:r>
              <a:rPr lang="es-ES" dirty="0" smtClean="0"/>
              <a:t> de: </a:t>
            </a:r>
          </a:p>
          <a:p>
            <a:pPr lvl="0" algn="just"/>
            <a:r>
              <a:rPr lang="fr-FR" dirty="0"/>
              <a:t>Les indicateurs (Bilan Energétique)</a:t>
            </a:r>
          </a:p>
          <a:p>
            <a:pPr lvl="0" algn="just"/>
            <a:r>
              <a:rPr lang="fr-FR" dirty="0" smtClean="0"/>
              <a:t>Le </a:t>
            </a:r>
            <a:r>
              <a:rPr lang="fr-FR" dirty="0"/>
              <a:t>SIG (Ficher Manifold</a:t>
            </a:r>
            <a:r>
              <a:rPr lang="fr-FR" dirty="0" smtClean="0"/>
              <a:t>)</a:t>
            </a:r>
          </a:p>
          <a:p>
            <a:pPr marL="0" lvl="0" indent="0" algn="just">
              <a:buNone/>
            </a:pPr>
            <a:r>
              <a:rPr lang="fr-FR" dirty="0" smtClean="0"/>
              <a:t>Le SIG permet d’avoir des informations géo référencées des localités, du potentiels, des infrastructures en vue d’une bonne planification énergétique.</a:t>
            </a:r>
            <a:endParaRPr lang="fr-FR" dirty="0"/>
          </a:p>
        </p:txBody>
      </p:sp>
      <p:sp>
        <p:nvSpPr>
          <p:cNvPr id="4" name="3 Rectángulo"/>
          <p:cNvSpPr>
            <a:spLocks noChangeArrowheads="1"/>
          </p:cNvSpPr>
          <p:nvPr/>
        </p:nvSpPr>
        <p:spPr bwMode="auto">
          <a:xfrm>
            <a:off x="3374441" y="-1"/>
            <a:ext cx="565776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s-ES" altLang="es-ES" sz="600" dirty="0">
              <a:solidFill>
                <a:srgbClr val="C6D9F1"/>
              </a:solidFill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fr-FR" altLang="es-ES" sz="1600" b="1" i="1" dirty="0" smtClean="0">
                <a:solidFill>
                  <a:schemeClr val="bg1"/>
                </a:solidFill>
              </a:rPr>
              <a:t>La planification de l’énergie et l’électrification rurale en </a:t>
            </a:r>
            <a:r>
              <a:rPr lang="pt-PT" altLang="es-ES" sz="1600" b="1" i="1" dirty="0" smtClean="0">
                <a:solidFill>
                  <a:schemeClr val="bg1"/>
                </a:solidFill>
              </a:rPr>
              <a:t>Guinée</a:t>
            </a:r>
            <a:endParaRPr lang="en-US" altLang="es-ES" sz="1600" b="1" i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1454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3200" dirty="0" smtClean="0"/>
              <a:t>IV. </a:t>
            </a:r>
            <a:r>
              <a:rPr lang="fr-FR" sz="3200" dirty="0"/>
              <a:t>Systèmes d’Information </a:t>
            </a:r>
            <a:r>
              <a:rPr lang="fr-FR" sz="3200" dirty="0" smtClean="0"/>
              <a:t>Energétique </a:t>
            </a:r>
            <a:r>
              <a:rPr lang="fr-FR" sz="3200" dirty="0"/>
              <a:t>(SIE</a:t>
            </a:r>
            <a:r>
              <a:rPr lang="fr-FR" sz="3200" dirty="0" smtClean="0"/>
              <a:t>) </a:t>
            </a:r>
            <a:endParaRPr lang="es-ES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ES" dirty="0" smtClean="0"/>
              <a:t>Le SIE a </a:t>
            </a:r>
            <a:r>
              <a:rPr lang="es-ES" dirty="0" err="1" smtClean="0"/>
              <a:t>été</a:t>
            </a:r>
            <a:r>
              <a:rPr lang="es-ES" dirty="0" smtClean="0"/>
              <a:t> mis en place en 2014 par le </a:t>
            </a:r>
            <a:r>
              <a:rPr lang="es-ES" dirty="0" err="1" smtClean="0"/>
              <a:t>consultant</a:t>
            </a:r>
            <a:r>
              <a:rPr lang="es-ES" dirty="0" smtClean="0"/>
              <a:t> IED et </a:t>
            </a:r>
            <a:r>
              <a:rPr lang="es-ES" dirty="0" err="1" smtClean="0"/>
              <a:t>sous</a:t>
            </a:r>
            <a:r>
              <a:rPr lang="es-ES" dirty="0" smtClean="0"/>
              <a:t> </a:t>
            </a:r>
            <a:r>
              <a:rPr lang="es-ES" dirty="0" err="1" smtClean="0"/>
              <a:t>financement</a:t>
            </a:r>
            <a:r>
              <a:rPr lang="es-ES" dirty="0" smtClean="0"/>
              <a:t> BAD.</a:t>
            </a:r>
          </a:p>
          <a:p>
            <a:pPr marL="0" indent="0" algn="just">
              <a:buNone/>
            </a:pPr>
            <a:r>
              <a:rPr lang="es-ES" dirty="0" smtClean="0"/>
              <a:t>Le SIE </a:t>
            </a:r>
            <a:r>
              <a:rPr lang="es-ES" dirty="0" err="1" smtClean="0"/>
              <a:t>est</a:t>
            </a:r>
            <a:r>
              <a:rPr lang="es-ES" dirty="0" smtClean="0"/>
              <a:t> </a:t>
            </a:r>
            <a:r>
              <a:rPr lang="es-ES" dirty="0" err="1" smtClean="0"/>
              <a:t>operationnel</a:t>
            </a:r>
            <a:r>
              <a:rPr lang="es-ES" dirty="0" smtClean="0"/>
              <a:t> et en </a:t>
            </a:r>
            <a:r>
              <a:rPr lang="es-ES" dirty="0" err="1" smtClean="0"/>
              <a:t>ligne</a:t>
            </a:r>
            <a:r>
              <a:rPr lang="es-ES" dirty="0" smtClean="0"/>
              <a:t> à </a:t>
            </a:r>
            <a:r>
              <a:rPr lang="es-ES" dirty="0" err="1" smtClean="0"/>
              <a:t>l’adresse</a:t>
            </a:r>
            <a:r>
              <a:rPr lang="es-ES" dirty="0" smtClean="0"/>
              <a:t>: </a:t>
            </a:r>
            <a:r>
              <a:rPr lang="es-ES" sz="2000" dirty="0" smtClean="0">
                <a:hlinkClick r:id="rId2"/>
              </a:rPr>
              <a:t>www.sieguinee-dne.org</a:t>
            </a:r>
            <a:r>
              <a:rPr lang="es-ES" dirty="0" smtClean="0"/>
              <a:t>. </a:t>
            </a:r>
            <a:r>
              <a:rPr lang="es-ES" dirty="0" err="1" smtClean="0"/>
              <a:t>Il</a:t>
            </a:r>
            <a:r>
              <a:rPr lang="es-ES" dirty="0" smtClean="0"/>
              <a:t> </a:t>
            </a:r>
            <a:r>
              <a:rPr lang="es-ES" dirty="0" err="1" smtClean="0"/>
              <a:t>est</a:t>
            </a:r>
            <a:r>
              <a:rPr lang="es-ES" dirty="0" smtClean="0"/>
              <a:t> </a:t>
            </a:r>
            <a:r>
              <a:rPr lang="es-ES" dirty="0" err="1" smtClean="0"/>
              <a:t>géré</a:t>
            </a:r>
            <a:r>
              <a:rPr lang="es-ES" dirty="0" smtClean="0"/>
              <a:t> par la </a:t>
            </a:r>
            <a:r>
              <a:rPr lang="es-ES" dirty="0" err="1" smtClean="0"/>
              <a:t>cellule</a:t>
            </a:r>
            <a:r>
              <a:rPr lang="es-ES" dirty="0" smtClean="0"/>
              <a:t> SIE de la DNE </a:t>
            </a:r>
            <a:r>
              <a:rPr lang="es-ES" dirty="0" err="1" smtClean="0"/>
              <a:t>qui</a:t>
            </a:r>
            <a:r>
              <a:rPr lang="es-ES" dirty="0" smtClean="0"/>
              <a:t> </a:t>
            </a:r>
            <a:r>
              <a:rPr lang="es-ES" dirty="0" err="1" smtClean="0"/>
              <a:t>est</a:t>
            </a:r>
            <a:r>
              <a:rPr lang="es-ES" dirty="0" smtClean="0"/>
              <a:t> </a:t>
            </a:r>
            <a:r>
              <a:rPr lang="es-ES" dirty="0" err="1" smtClean="0"/>
              <a:t>composée</a:t>
            </a:r>
            <a:r>
              <a:rPr lang="es-ES" dirty="0" smtClean="0"/>
              <a:t> de:</a:t>
            </a:r>
          </a:p>
          <a:p>
            <a:pPr algn="just">
              <a:buFontTx/>
              <a:buChar char="-"/>
            </a:pPr>
            <a:r>
              <a:rPr lang="es-ES" dirty="0" smtClean="0"/>
              <a:t>Un chef de </a:t>
            </a:r>
            <a:r>
              <a:rPr lang="es-ES" dirty="0" err="1" smtClean="0"/>
              <a:t>cellule</a:t>
            </a:r>
            <a:r>
              <a:rPr lang="es-ES" dirty="0" smtClean="0"/>
              <a:t>;</a:t>
            </a:r>
          </a:p>
          <a:p>
            <a:pPr algn="just">
              <a:buFontTx/>
              <a:buChar char="-"/>
            </a:pPr>
            <a:r>
              <a:rPr lang="es-ES" dirty="0" smtClean="0"/>
              <a:t>Un </a:t>
            </a:r>
            <a:r>
              <a:rPr lang="es-ES" dirty="0" err="1" smtClean="0"/>
              <a:t>adjoint</a:t>
            </a:r>
            <a:r>
              <a:rPr lang="es-ES" dirty="0" smtClean="0"/>
              <a:t> </a:t>
            </a:r>
            <a:r>
              <a:rPr lang="es-ES" dirty="0" err="1" smtClean="0"/>
              <a:t>au</a:t>
            </a:r>
            <a:r>
              <a:rPr lang="es-ES" dirty="0" smtClean="0"/>
              <a:t> chef de </a:t>
            </a:r>
            <a:r>
              <a:rPr lang="es-ES" dirty="0" err="1" smtClean="0"/>
              <a:t>cellule</a:t>
            </a:r>
            <a:r>
              <a:rPr lang="es-ES" dirty="0" smtClean="0"/>
              <a:t>;</a:t>
            </a:r>
          </a:p>
          <a:p>
            <a:pPr algn="just">
              <a:buFontTx/>
              <a:buChar char="-"/>
            </a:pPr>
            <a:r>
              <a:rPr lang="es-ES" dirty="0" err="1" smtClean="0"/>
              <a:t>Trois</a:t>
            </a:r>
            <a:r>
              <a:rPr lang="es-ES" dirty="0" smtClean="0"/>
              <a:t> responsables </a:t>
            </a:r>
            <a:r>
              <a:rPr lang="es-ES" dirty="0" err="1" smtClean="0"/>
              <a:t>chargés</a:t>
            </a:r>
            <a:r>
              <a:rPr lang="es-ES" dirty="0" smtClean="0"/>
              <a:t> de </a:t>
            </a:r>
            <a:r>
              <a:rPr lang="es-ES" dirty="0" err="1" smtClean="0"/>
              <a:t>collecte</a:t>
            </a:r>
            <a:r>
              <a:rPr lang="es-ES" dirty="0" smtClean="0"/>
              <a:t> de </a:t>
            </a:r>
            <a:r>
              <a:rPr lang="es-ES" dirty="0" err="1" smtClean="0"/>
              <a:t>données</a:t>
            </a:r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4" name="3 Rectángulo"/>
          <p:cNvSpPr>
            <a:spLocks noChangeArrowheads="1"/>
          </p:cNvSpPr>
          <p:nvPr/>
        </p:nvSpPr>
        <p:spPr bwMode="auto">
          <a:xfrm>
            <a:off x="3374441" y="-1"/>
            <a:ext cx="565776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s-ES" altLang="es-ES" sz="600" dirty="0">
              <a:solidFill>
                <a:srgbClr val="C6D9F1"/>
              </a:solidFill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fr-FR" altLang="es-ES" sz="1600" b="1" i="1" dirty="0" smtClean="0">
                <a:solidFill>
                  <a:schemeClr val="bg1"/>
                </a:solidFill>
              </a:rPr>
              <a:t>La planification de l’énergie et l’électrification rurale en </a:t>
            </a:r>
            <a:r>
              <a:rPr lang="pt-PT" altLang="es-ES" sz="1600" b="1" i="1" dirty="0" smtClean="0">
                <a:solidFill>
                  <a:schemeClr val="bg1"/>
                </a:solidFill>
              </a:rPr>
              <a:t>Guinée</a:t>
            </a:r>
            <a:endParaRPr lang="en-US" altLang="es-ES" sz="1600" b="1" i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1454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Marcador de contenido"/>
          <p:cNvSpPr>
            <a:spLocks noGrp="1"/>
          </p:cNvSpPr>
          <p:nvPr>
            <p:ph idx="1"/>
          </p:nvPr>
        </p:nvSpPr>
        <p:spPr>
          <a:xfrm>
            <a:off x="457200" y="1484313"/>
            <a:ext cx="8229600" cy="2448743"/>
          </a:xfrm>
          <a:effectLst>
            <a:outerShdw blurRad="254000" dist="127000" dir="2700000" algn="tl" rotWithShape="0">
              <a:schemeClr val="tx2">
                <a:alpha val="50000"/>
              </a:schemeClr>
            </a:outerShdw>
          </a:effectLst>
        </p:spPr>
        <p:txBody>
          <a:bodyPr lIns="180000" tIns="180000" rIns="180000" bIns="180000" rtlCol="0">
            <a:normAutofit/>
          </a:bodyPr>
          <a:lstStyle/>
          <a:p>
            <a:pPr algn="ctr">
              <a:buNone/>
              <a:defRPr/>
            </a:pPr>
            <a:r>
              <a:rPr lang="es-ES" sz="4000" dirty="0" err="1"/>
              <a:t>Merci</a:t>
            </a:r>
            <a:r>
              <a:rPr lang="es-ES" sz="4000" dirty="0"/>
              <a:t>!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s-ES_tradnl" sz="2400" b="1" dirty="0" smtClean="0">
              <a:solidFill>
                <a:schemeClr val="bg1"/>
              </a:solidFill>
            </a:endParaRPr>
          </a:p>
          <a:p>
            <a:pPr algn="ctr">
              <a:buNone/>
              <a:defRPr/>
            </a:pPr>
            <a:r>
              <a:rPr lang="en-US" b="1" dirty="0" smtClean="0"/>
              <a:t>BANGOURA </a:t>
            </a:r>
            <a:r>
              <a:rPr lang="en-US" b="1" dirty="0" err="1" smtClean="0"/>
              <a:t>Momo</a:t>
            </a:r>
            <a:r>
              <a:rPr lang="en-US" b="1" dirty="0" smtClean="0"/>
              <a:t> Maninka- </a:t>
            </a:r>
            <a:r>
              <a:rPr lang="en-US" b="1" dirty="0" smtClean="0">
                <a:hlinkClick r:id="rId2"/>
              </a:rPr>
              <a:t>momomaninka@gmail.com</a:t>
            </a:r>
            <a:r>
              <a:rPr lang="en-US" b="1" dirty="0" smtClean="0"/>
              <a:t> </a:t>
            </a:r>
            <a:endParaRPr lang="es-ES_tradnl" b="1" dirty="0"/>
          </a:p>
        </p:txBody>
      </p:sp>
      <p:grpSp>
        <p:nvGrpSpPr>
          <p:cNvPr id="14" name="Group 13"/>
          <p:cNvGrpSpPr/>
          <p:nvPr/>
        </p:nvGrpSpPr>
        <p:grpSpPr>
          <a:xfrm>
            <a:off x="755576" y="6017386"/>
            <a:ext cx="7992888" cy="626627"/>
            <a:chOff x="395536" y="6017386"/>
            <a:chExt cx="7992888" cy="626627"/>
          </a:xfrm>
        </p:grpSpPr>
        <p:pic>
          <p:nvPicPr>
            <p:cNvPr id="15" name="Picture 14" descr="ACP PROGRAMME-01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95536" y="6017386"/>
              <a:ext cx="598412" cy="587602"/>
            </a:xfrm>
            <a:prstGeom prst="rect">
              <a:avLst/>
            </a:prstGeom>
          </p:spPr>
        </p:pic>
        <p:pic>
          <p:nvPicPr>
            <p:cNvPr id="16" name="Picture 15" descr="EU-01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71600" y="6021288"/>
              <a:ext cx="758278" cy="603271"/>
            </a:xfrm>
            <a:prstGeom prst="rect">
              <a:avLst/>
            </a:prstGeom>
          </p:spPr>
        </p:pic>
        <p:pic>
          <p:nvPicPr>
            <p:cNvPr id="17" name="Picture 16" descr="ACP-01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691680" y="6021288"/>
              <a:ext cx="648072" cy="451895"/>
            </a:xfrm>
            <a:prstGeom prst="rect">
              <a:avLst/>
            </a:prstGeom>
          </p:spPr>
        </p:pic>
        <p:pic>
          <p:nvPicPr>
            <p:cNvPr id="18" name="Picture 17" descr="ECREEE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139952" y="6093296"/>
              <a:ext cx="504056" cy="504056"/>
            </a:xfrm>
            <a:prstGeom prst="rect">
              <a:avLst/>
            </a:prstGeom>
          </p:spPr>
        </p:pic>
        <p:pic>
          <p:nvPicPr>
            <p:cNvPr id="19" name="Picture 18" descr="Noveltis-01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716016" y="6309320"/>
              <a:ext cx="936104" cy="334693"/>
            </a:xfrm>
            <a:prstGeom prst="rect">
              <a:avLst/>
            </a:prstGeom>
          </p:spPr>
        </p:pic>
        <p:pic>
          <p:nvPicPr>
            <p:cNvPr id="20" name="Picture 19" descr="KNUST-01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724128" y="6237312"/>
              <a:ext cx="620779" cy="364211"/>
            </a:xfrm>
            <a:prstGeom prst="rect">
              <a:avLst/>
            </a:prstGeom>
          </p:spPr>
        </p:pic>
        <p:pic>
          <p:nvPicPr>
            <p:cNvPr id="26" name="Picture 25" descr="MTIE-01.jpg"/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6372200" y="6381328"/>
              <a:ext cx="1104908" cy="243420"/>
            </a:xfrm>
            <a:prstGeom prst="rect">
              <a:avLst/>
            </a:prstGeom>
          </p:spPr>
        </p:pic>
        <p:pic>
          <p:nvPicPr>
            <p:cNvPr id="27" name="Picture 26"/>
            <p:cNvPicPr/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24328" y="6309320"/>
              <a:ext cx="864096" cy="288032"/>
            </a:xfrm>
            <a:prstGeom prst="rect">
              <a:avLst/>
            </a:prstGeom>
          </p:spPr>
        </p:pic>
      </p:grpSp>
      <p:sp>
        <p:nvSpPr>
          <p:cNvPr id="12" name="3 Rectángulo"/>
          <p:cNvSpPr>
            <a:spLocks noChangeArrowheads="1"/>
          </p:cNvSpPr>
          <p:nvPr/>
        </p:nvSpPr>
        <p:spPr bwMode="auto">
          <a:xfrm>
            <a:off x="3374441" y="-1"/>
            <a:ext cx="565776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s-ES" altLang="es-ES" sz="600" dirty="0">
              <a:solidFill>
                <a:srgbClr val="C6D9F1"/>
              </a:solidFill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fr-FR" altLang="es-ES" sz="1600" b="1" i="1" dirty="0" smtClean="0">
                <a:solidFill>
                  <a:schemeClr val="bg1"/>
                </a:solidFill>
              </a:rPr>
              <a:t>La planification de l’énergie et l’électrification rurale en </a:t>
            </a:r>
            <a:r>
              <a:rPr lang="pt-PT" altLang="es-ES" sz="1600" b="1" i="1" dirty="0" smtClean="0">
                <a:solidFill>
                  <a:schemeClr val="bg1"/>
                </a:solidFill>
              </a:rPr>
              <a:t>Guinée</a:t>
            </a:r>
            <a:endParaRPr lang="en-US" altLang="es-ES" sz="1600" b="1" i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dad">
  <a:themeElements>
    <a:clrScheme name="Claridad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Clásico de Offic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da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1138</TotalTime>
  <Words>389</Words>
  <Application>Microsoft Office PowerPoint</Application>
  <PresentationFormat>Affichage à l'écran (4:3)</PresentationFormat>
  <Paragraphs>40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Claridad</vt:lpstr>
      <vt:lpstr>Présentation PowerPoint</vt:lpstr>
      <vt:lpstr>I. Introduction</vt:lpstr>
      <vt:lpstr>II. Outils pour la planification de l’Energie</vt:lpstr>
      <vt:lpstr>III. Utilisation du SIG pour la planification de l’énergie et l’électrification rurale</vt:lpstr>
      <vt:lpstr>IV. Systèmes d’Information Energétique (SIE) </vt:lpstr>
      <vt:lpstr>Présentation PowerPoint</vt:lpstr>
    </vt:vector>
  </TitlesOfParts>
  <Company>ITC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de la presentación</dc:title>
  <dc:creator>Penélope Ramírez González</dc:creator>
  <cp:lastModifiedBy>formation</cp:lastModifiedBy>
  <cp:revision>72</cp:revision>
  <dcterms:created xsi:type="dcterms:W3CDTF">2014-06-26T15:06:19Z</dcterms:created>
  <dcterms:modified xsi:type="dcterms:W3CDTF">2016-07-24T11:11:06Z</dcterms:modified>
</cp:coreProperties>
</file>