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62" r:id="rId4"/>
    <p:sldId id="263" r:id="rId5"/>
    <p:sldId id="264" r:id="rId6"/>
    <p:sldId id="261" r:id="rId7"/>
    <p:sldId id="258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élope Ramírez González" initials="PR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46A"/>
    <a:srgbClr val="FFC000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>
      <p:cViewPr>
        <p:scale>
          <a:sx n="66" d="100"/>
          <a:sy n="66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32E39F-CE6D-4D17-8325-F0D7C002D922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A8652-6F6E-471A-A006-0BDBF3E4D5A3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18084C-1AA3-4A42-B0C6-BFF1FB754D2E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0F8187-26B4-422E-A305-81D51F1C7609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AE5D2E-CA98-492F-B83C-6ABF7392468B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801CD-0084-4D23-BFCE-4940F0239F54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659A6-A6D3-4CF5-9EF0-AA8E1969A061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9146A-E842-43BA-AC64-5E2D94A19C1A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93C377-9C76-4B54-B68E-616686485C71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55D43-C6A3-4E0F-B552-F07BCDEF2D9C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8C9EE-2780-4F42-9AD9-AC4E45F4066F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78493-A777-49D2-B969-645E13ECFBBE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6162EB-31E9-4BCD-9664-49F5B37702A1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B9BF6-C038-423C-9410-3DC09613ADDD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0D142-53F1-41D7-9575-0199C0DCE707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E018D-E1CB-405B-AE11-1F6741D75FF5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85F04-C9C5-48FB-BB2F-0A045144AEBC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2B840-9B9F-4745-89FF-7F3AD8E3B4AB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26D165-E975-417C-81FF-3C44C59C828F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F2C4-1EC2-4778-9B20-C758D1E34F0F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BF298-A6BE-41E3-B091-53378234C93F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83FF5-0852-4CB9-B35C-921B11EE13FF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4EFFF9-6A8E-4401-9400-A1AA95FC13C4}" type="datetimeFigureOut">
              <a:rPr lang="es-ES" smtClean="0"/>
              <a:pPr>
                <a:defRPr/>
              </a:pPr>
              <a:t>26/07/2016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4112B1-9832-45C8-ADAA-2D8F54533CEF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10" Type="http://schemas.openxmlformats.org/officeDocument/2006/relationships/image" Target="../media/image20.pn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10" Type="http://schemas.openxmlformats.org/officeDocument/2006/relationships/image" Target="../media/image21.pn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6 Rectángulo"/>
          <p:cNvSpPr>
            <a:spLocks noChangeArrowheads="1"/>
          </p:cNvSpPr>
          <p:nvPr/>
        </p:nvSpPr>
        <p:spPr bwMode="auto">
          <a:xfrm>
            <a:off x="533400" y="533400"/>
            <a:ext cx="805939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000" dirty="0">
              <a:solidFill>
                <a:srgbClr val="C6D9F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s-ES" sz="2000" b="1" i="1" dirty="0" smtClean="0"/>
              <a:t>Regional Validation Workshop on the use of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s-ES" sz="2000" b="1" i="1" dirty="0" smtClean="0"/>
              <a:t>Geographical Information Systems in the energy sector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s-ES" sz="2000" b="1" i="1" u="sng" dirty="0" smtClean="0"/>
              <a:t>July 26-28,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s-ES" sz="2000" b="1" i="1" u="sng" dirty="0" smtClean="0"/>
              <a:t>Dakar, Senegal</a:t>
            </a:r>
            <a:endParaRPr lang="es-ES" altLang="es-ES" sz="2000" u="sng" dirty="0"/>
          </a:p>
        </p:txBody>
      </p:sp>
      <p:sp>
        <p:nvSpPr>
          <p:cNvPr id="21" name="1 Título"/>
          <p:cNvSpPr txBox="1">
            <a:spLocks/>
          </p:cNvSpPr>
          <p:nvPr/>
        </p:nvSpPr>
        <p:spPr bwMode="auto">
          <a:xfrm>
            <a:off x="722603" y="2420888"/>
            <a:ext cx="7848871" cy="154700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12800" b="1" dirty="0" smtClean="0">
                <a:solidFill>
                  <a:srgbClr val="10346A"/>
                </a:solidFill>
                <a:cs typeface="Arial" pitchFamily="34" charset="0"/>
              </a:rPr>
              <a:t>Energy and Rural Electrification</a:t>
            </a:r>
            <a:r>
              <a:rPr lang="es-ES" sz="12800" b="1" dirty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12800" b="1" dirty="0" smtClean="0">
                <a:solidFill>
                  <a:srgbClr val="10346A"/>
                </a:solidFill>
                <a:cs typeface="Arial" pitchFamily="34" charset="0"/>
              </a:rPr>
              <a:t>Planning 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12800" b="1" dirty="0" smtClean="0">
                <a:cs typeface="Arial" pitchFamily="34" charset="0"/>
              </a:rPr>
              <a:t>in </a:t>
            </a:r>
            <a:r>
              <a:rPr lang="en-US" sz="12800" b="1" dirty="0" smtClean="0">
                <a:cs typeface="Arial" pitchFamily="34" charset="0"/>
              </a:rPr>
              <a:t>The Gambia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b="1" dirty="0">
                <a:cs typeface="Arial" pitchFamily="34" charset="0"/>
              </a:rPr>
              <a:t/>
            </a:r>
            <a:br>
              <a:rPr lang="es-ES" b="1" dirty="0">
                <a:cs typeface="Arial" pitchFamily="34" charset="0"/>
              </a:rPr>
            </a:br>
            <a:r>
              <a:rPr lang="es-ES" b="1" dirty="0">
                <a:cs typeface="Arial" pitchFamily="34" charset="0"/>
              </a:rPr>
              <a:t/>
            </a:r>
            <a:br>
              <a:rPr lang="es-ES" b="1" dirty="0">
                <a:cs typeface="Arial" pitchFamily="34" charset="0"/>
              </a:rPr>
            </a:br>
            <a:endParaRPr lang="es-ES" sz="2000" b="1" dirty="0"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1" name="Picture 10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2" name="Picture 11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3" name="Picture 12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22" name="Picture 21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23" name="Picture 22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4" name="Picture 23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5" name="Picture 24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6" name="Picture 25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  <p:sp>
        <p:nvSpPr>
          <p:cNvPr id="14" name="1 Título"/>
          <p:cNvSpPr txBox="1">
            <a:spLocks/>
          </p:cNvSpPr>
          <p:nvPr/>
        </p:nvSpPr>
        <p:spPr bwMode="auto">
          <a:xfrm>
            <a:off x="1295400" y="5029200"/>
            <a:ext cx="6480175" cy="93610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9600" b="1" dirty="0" err="1" smtClean="0">
                <a:solidFill>
                  <a:srgbClr val="10346A"/>
                </a:solidFill>
                <a:cs typeface="Arial" pitchFamily="34" charset="0"/>
              </a:rPr>
              <a:t>Sanna</a:t>
            </a:r>
            <a:r>
              <a:rPr lang="es-ES" sz="9600" b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9600" b="1" dirty="0" err="1" smtClean="0">
                <a:solidFill>
                  <a:srgbClr val="10346A"/>
                </a:solidFill>
                <a:cs typeface="Arial" pitchFamily="34" charset="0"/>
              </a:rPr>
              <a:t>Fatajo</a:t>
            </a:r>
            <a:endParaRPr lang="es-ES" sz="9600" b="1" dirty="0" smtClean="0">
              <a:solidFill>
                <a:srgbClr val="10346A"/>
              </a:solidFill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" sz="9600" b="1" dirty="0" smtClean="0">
                <a:solidFill>
                  <a:srgbClr val="10346A"/>
                </a:solidFill>
                <a:cs typeface="Arial" pitchFamily="34" charset="0"/>
              </a:rPr>
              <a:t>Ministry of Petroleum &amp; Energy</a:t>
            </a:r>
            <a:r>
              <a:rPr lang="es-ES" b="1" dirty="0">
                <a:cs typeface="Arial" pitchFamily="34" charset="0"/>
              </a:rPr>
              <a:t/>
            </a:r>
            <a:br>
              <a:rPr lang="es-ES" b="1" dirty="0">
                <a:cs typeface="Arial" pitchFamily="34" charset="0"/>
              </a:rPr>
            </a:br>
            <a:r>
              <a:rPr lang="es-ES" b="1" dirty="0">
                <a:cs typeface="Arial" pitchFamily="34" charset="0"/>
              </a:rPr>
              <a:t/>
            </a:r>
            <a:br>
              <a:rPr lang="es-ES" b="1" dirty="0">
                <a:cs typeface="Arial" pitchFamily="34" charset="0"/>
              </a:rPr>
            </a:br>
            <a:endParaRPr lang="es-ES" sz="2000" b="1" dirty="0">
              <a:cs typeface="Arial" pitchFamily="34" charset="0"/>
            </a:endParaRPr>
          </a:p>
        </p:txBody>
      </p:sp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3505200" y="3657600"/>
            <a:ext cx="2252663" cy="984250"/>
            <a:chOff x="6381750" y="158750"/>
            <a:chExt cx="2252662" cy="984250"/>
          </a:xfrm>
        </p:grpSpPr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543800" y="338138"/>
              <a:ext cx="1090612" cy="728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8" descr="gambia.gov.gif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6381750" y="158750"/>
              <a:ext cx="1009650" cy="984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OUTLINE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Char char="v"/>
            </a:pPr>
            <a:r>
              <a:rPr lang="es-ES" sz="3200" dirty="0" smtClean="0"/>
              <a:t>Country Profile</a:t>
            </a:r>
          </a:p>
          <a:p>
            <a:pPr marL="0" indent="0">
              <a:buFont typeface="Wingdings" pitchFamily="2" charset="2"/>
              <a:buChar char="v"/>
            </a:pPr>
            <a:r>
              <a:rPr lang="es-ES" sz="3200" dirty="0" smtClean="0"/>
              <a:t>Map</a:t>
            </a:r>
          </a:p>
          <a:p>
            <a:pPr marL="0" indent="0">
              <a:buFont typeface="Wingdings" pitchFamily="2" charset="2"/>
              <a:buChar char="v"/>
            </a:pPr>
            <a:r>
              <a:rPr lang="es-ES" sz="3200" dirty="0" smtClean="0"/>
              <a:t>Introdution</a:t>
            </a:r>
            <a:endParaRPr lang="es-ES" sz="3200" dirty="0" smtClean="0"/>
          </a:p>
          <a:p>
            <a:pPr marL="0" indent="0">
              <a:buFont typeface="Wingdings" pitchFamily="2" charset="2"/>
              <a:buChar char="v"/>
            </a:pPr>
            <a:r>
              <a:rPr lang="es-ES" sz="3200" dirty="0" smtClean="0"/>
              <a:t>Tools</a:t>
            </a:r>
            <a:endParaRPr lang="es-ES" sz="3200" dirty="0"/>
          </a:p>
        </p:txBody>
      </p:sp>
      <p:grpSp>
        <p:nvGrpSpPr>
          <p:cNvPr id="4" name="Group 17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5" name="Picture 18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6" name="Picture 19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7" name="Picture 20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8" name="Picture 21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9" name="Picture 22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0" name="Picture 23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1" name="Picture 24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2" name="Picture 25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  <p:sp>
        <p:nvSpPr>
          <p:cNvPr id="13" name="3 Rectángulo"/>
          <p:cNvSpPr>
            <a:spLocks noChangeArrowheads="1"/>
          </p:cNvSpPr>
          <p:nvPr/>
        </p:nvSpPr>
        <p:spPr bwMode="auto">
          <a:xfrm>
            <a:off x="3025991" y="-14514"/>
            <a:ext cx="49477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Planning in The Gambia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2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Country Profile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fr-FR" dirty="0" smtClean="0"/>
              <a:t>Total surface area of 11,300 sq. km </a:t>
            </a:r>
          </a:p>
          <a:p>
            <a:pPr>
              <a:defRPr/>
            </a:pPr>
            <a:r>
              <a:rPr lang="en-US" altLang="fr-FR" dirty="0" smtClean="0"/>
              <a:t>Population of approximately 1.8 million (2013 census)  </a:t>
            </a:r>
          </a:p>
          <a:p>
            <a:pPr>
              <a:defRPr/>
            </a:pPr>
            <a:r>
              <a:rPr lang="en-US" altLang="fr-FR" dirty="0" smtClean="0"/>
              <a:t>Economy driven mainly by agriculture, tourism, re-export trade</a:t>
            </a:r>
          </a:p>
          <a:p>
            <a:pPr>
              <a:defRPr/>
            </a:pPr>
            <a:r>
              <a:rPr lang="en-US" dirty="0" smtClean="0"/>
              <a:t>Biomass, including fuelwood, accounts </a:t>
            </a:r>
          </a:p>
          <a:p>
            <a:pPr marL="0" indent="0">
              <a:buNone/>
              <a:defRPr/>
            </a:pPr>
            <a:r>
              <a:rPr lang="en-US" dirty="0" smtClean="0"/>
              <a:t>for about 80% of the country’s energy </a:t>
            </a:r>
          </a:p>
          <a:p>
            <a:pPr marL="0" indent="0">
              <a:buNone/>
              <a:defRPr/>
            </a:pPr>
            <a:r>
              <a:rPr lang="en-US" dirty="0" smtClean="0"/>
              <a:t>supply, and for more than 90% of </a:t>
            </a:r>
          </a:p>
          <a:p>
            <a:pPr marL="0" indent="0">
              <a:buNone/>
              <a:defRPr/>
            </a:pPr>
            <a:r>
              <a:rPr lang="en-US" dirty="0" smtClean="0"/>
              <a:t>household energy consumption.</a:t>
            </a:r>
            <a:endParaRPr lang="es-ES" dirty="0"/>
          </a:p>
        </p:txBody>
      </p:sp>
      <p:grpSp>
        <p:nvGrpSpPr>
          <p:cNvPr id="4" name="Group 17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5" name="Picture 18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6" name="Picture 19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7" name="Picture 20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8" name="Picture 21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9" name="Picture 22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0" name="Picture 23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1" name="Picture 24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2" name="Picture 25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  <p:sp>
        <p:nvSpPr>
          <p:cNvPr id="13" name="3 Rectángulo"/>
          <p:cNvSpPr>
            <a:spLocks noChangeArrowheads="1"/>
          </p:cNvSpPr>
          <p:nvPr/>
        </p:nvSpPr>
        <p:spPr bwMode="auto">
          <a:xfrm>
            <a:off x="3025991" y="-14514"/>
            <a:ext cx="61163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Planning in (NAME OF THE COUNTRY)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410200" y="3962400"/>
            <a:ext cx="3124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24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MAP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grpSp>
        <p:nvGrpSpPr>
          <p:cNvPr id="4" name="Group 17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5" name="Picture 18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6" name="Picture 19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7" name="Picture 20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8" name="Picture 21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9" name="Picture 22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0" name="Picture 23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1" name="Picture 24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2" name="Picture 25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  <p:sp>
        <p:nvSpPr>
          <p:cNvPr id="13" name="3 Rectángulo"/>
          <p:cNvSpPr>
            <a:spLocks noChangeArrowheads="1"/>
          </p:cNvSpPr>
          <p:nvPr/>
        </p:nvSpPr>
        <p:spPr bwMode="auto">
          <a:xfrm>
            <a:off x="3025991" y="-14514"/>
            <a:ext cx="49477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Planning in The Gambia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1000" y="14478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24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Char char="§"/>
            </a:pPr>
            <a:r>
              <a:rPr lang="es-ES" b="1" i="1" dirty="0" smtClean="0"/>
              <a:t>Energy and Rural Electrification </a:t>
            </a:r>
            <a:r>
              <a:rPr lang="es-ES" b="1" i="1" dirty="0" smtClean="0"/>
              <a:t>planning institutions: </a:t>
            </a:r>
            <a:r>
              <a:rPr lang="es-ES" dirty="0" smtClean="0"/>
              <a:t>Ministry of Petroleum and Energy and the Utility (NAWEC).</a:t>
            </a:r>
          </a:p>
          <a:p>
            <a:pPr marL="0" indent="0">
              <a:buFont typeface="Wingdings" pitchFamily="2" charset="2"/>
              <a:buChar char="§"/>
            </a:pPr>
            <a:endParaRPr lang="es-ES" dirty="0" smtClean="0"/>
          </a:p>
          <a:p>
            <a:pPr marL="0" indent="0">
              <a:buFont typeface="Wingdings" pitchFamily="2" charset="2"/>
              <a:buChar char="§"/>
            </a:pPr>
            <a:r>
              <a:rPr lang="es-ES" dirty="0" smtClean="0"/>
              <a:t>On the general energy planning process the Ministry </a:t>
            </a:r>
            <a:r>
              <a:rPr lang="es-ES" dirty="0" smtClean="0"/>
              <a:t>normally </a:t>
            </a:r>
            <a:r>
              <a:rPr lang="es-ES" dirty="0" smtClean="0"/>
              <a:t>takes the </a:t>
            </a:r>
            <a:r>
              <a:rPr lang="es-ES" dirty="0" smtClean="0"/>
              <a:t>lead. </a:t>
            </a:r>
            <a:r>
              <a:rPr lang="es-ES" dirty="0"/>
              <a:t>H</a:t>
            </a:r>
            <a:r>
              <a:rPr lang="es-ES" dirty="0" smtClean="0"/>
              <a:t>owever</a:t>
            </a:r>
            <a:r>
              <a:rPr lang="es-ES" dirty="0" smtClean="0"/>
              <a:t>, their capacity is very limited as they have started recruiting planners very recently. The Director of Energy is responsible for </a:t>
            </a:r>
            <a:r>
              <a:rPr lang="es-ES" dirty="0" smtClean="0"/>
              <a:t>overall. </a:t>
            </a:r>
            <a:endParaRPr lang="es-ES" dirty="0" smtClean="0"/>
          </a:p>
          <a:p>
            <a:pPr marL="0" indent="0">
              <a:buFont typeface="Wingdings" pitchFamily="2" charset="2"/>
              <a:buChar char="§"/>
            </a:pPr>
            <a:endParaRPr lang="es-ES" dirty="0" smtClean="0"/>
          </a:p>
          <a:p>
            <a:pPr marL="0" indent="0">
              <a:buFont typeface="Wingdings" pitchFamily="2" charset="2"/>
              <a:buChar char="§"/>
            </a:pPr>
            <a:r>
              <a:rPr lang="es-ES" dirty="0" smtClean="0"/>
              <a:t>The Utility has had their planning cadre well </a:t>
            </a:r>
            <a:r>
              <a:rPr lang="es-ES" dirty="0" smtClean="0"/>
              <a:t>established. </a:t>
            </a:r>
            <a:r>
              <a:rPr lang="es-ES" dirty="0"/>
              <a:t>H</a:t>
            </a:r>
            <a:r>
              <a:rPr lang="es-ES" dirty="0" smtClean="0"/>
              <a:t>owever</a:t>
            </a:r>
            <a:r>
              <a:rPr lang="es-ES" dirty="0" smtClean="0"/>
              <a:t>, they concentrate more on electricity than other forms of energy. On rural electrification, NAWEC has a unit in place and it is headed by </a:t>
            </a:r>
            <a:r>
              <a:rPr lang="es-ES" b="1" dirty="0" smtClean="0"/>
              <a:t>Mr. Kanteh </a:t>
            </a:r>
            <a:r>
              <a:rPr lang="es-ES" dirty="0" smtClean="0"/>
              <a:t>(</a:t>
            </a:r>
            <a:r>
              <a:rPr lang="en-US" dirty="0" smtClean="0"/>
              <a:t>bkanteh@yahoo.com</a:t>
            </a:r>
            <a:r>
              <a:rPr lang="es-ES" dirty="0" smtClean="0"/>
              <a:t>)</a:t>
            </a:r>
          </a:p>
          <a:p>
            <a:pPr marL="0" indent="0">
              <a:buFont typeface="Wingdings" pitchFamily="2" charset="2"/>
              <a:buChar char="§"/>
            </a:pPr>
            <a:endParaRPr lang="es-ES" dirty="0" smtClean="0"/>
          </a:p>
          <a:p>
            <a:pPr marL="0" indent="0">
              <a:buFont typeface="Wingdings" pitchFamily="2" charset="2"/>
              <a:buChar char="§"/>
            </a:pPr>
            <a:r>
              <a:rPr lang="es-ES" dirty="0" smtClean="0"/>
              <a:t>Moreover, there </a:t>
            </a:r>
            <a:r>
              <a:rPr lang="es-ES" dirty="0" smtClean="0"/>
              <a:t>are</a:t>
            </a:r>
            <a:r>
              <a:rPr lang="es-ES" dirty="0" smtClean="0"/>
              <a:t> </a:t>
            </a:r>
            <a:r>
              <a:rPr lang="es-ES" dirty="0" smtClean="0"/>
              <a:t>some other institutions like </a:t>
            </a:r>
            <a:r>
              <a:rPr lang="es-ES" dirty="0" smtClean="0"/>
              <a:t>GBoS and </a:t>
            </a:r>
            <a:r>
              <a:rPr lang="es-ES" dirty="0" smtClean="0"/>
              <a:t>NEA that have quite a level on </a:t>
            </a:r>
            <a:r>
              <a:rPr lang="es-ES" dirty="0" smtClean="0"/>
              <a:t>GIS. </a:t>
            </a:r>
            <a:r>
              <a:rPr lang="es-ES" dirty="0"/>
              <a:t>H</a:t>
            </a:r>
            <a:r>
              <a:rPr lang="es-ES" dirty="0" smtClean="0"/>
              <a:t>owever</a:t>
            </a:r>
            <a:r>
              <a:rPr lang="es-ES" dirty="0" smtClean="0"/>
              <a:t>, there informations are not energy specific but relevant for energy planning.</a:t>
            </a:r>
          </a:p>
          <a:p>
            <a:pPr marL="0" indent="0">
              <a:buFont typeface="Wingdings" pitchFamily="2" charset="2"/>
              <a:buChar char="§"/>
            </a:pPr>
            <a:endParaRPr lang="es-ES" dirty="0" smtClean="0"/>
          </a:p>
          <a:p>
            <a:pPr marL="457200" indent="-457200">
              <a:buAutoNum type="arabicPeriod"/>
            </a:pPr>
            <a:endParaRPr lang="es-ES" dirty="0" smtClean="0"/>
          </a:p>
          <a:p>
            <a:pPr marL="457200" indent="-457200">
              <a:buAutoNum type="arabicPeriod"/>
            </a:pPr>
            <a:endParaRPr lang="es-ES" dirty="0"/>
          </a:p>
        </p:txBody>
      </p:sp>
      <p:grpSp>
        <p:nvGrpSpPr>
          <p:cNvPr id="4" name="Group 5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5" name="Picture 7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6" name="Picture 8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7" name="Picture 9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8" name="Picture 10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9" name="Picture 11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0" name="Picture 12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1" name="Picture 13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2" name="Picture 14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  <p:sp>
        <p:nvSpPr>
          <p:cNvPr id="13" name="3 Rectángulo"/>
          <p:cNvSpPr>
            <a:spLocks noChangeArrowheads="1"/>
          </p:cNvSpPr>
          <p:nvPr/>
        </p:nvSpPr>
        <p:spPr bwMode="auto">
          <a:xfrm>
            <a:off x="3025991" y="-14514"/>
            <a:ext cx="49477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Planning in The Gambia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6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s-ES" dirty="0" smtClean="0"/>
              <a:t>Tools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029200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eriod"/>
            </a:pPr>
            <a:r>
              <a:rPr lang="es-ES" b="1" i="1" dirty="0" smtClean="0"/>
              <a:t>Energy planning tool: </a:t>
            </a:r>
            <a:r>
              <a:rPr lang="es-ES" dirty="0" smtClean="0"/>
              <a:t>The Ministry with the utility and the regulator has recently undergone a training on the MESSAGE software for energy planning, The Utility also has some tools and softwares that are used for electricity planning.</a:t>
            </a:r>
          </a:p>
          <a:p>
            <a:pPr marL="457200" indent="-457200">
              <a:buAutoNum type="arabicPeriod"/>
            </a:pPr>
            <a:endParaRPr lang="es-ES" dirty="0" smtClean="0"/>
          </a:p>
          <a:p>
            <a:pPr marL="457200" indent="-457200">
              <a:buAutoNum type="arabicPeriod"/>
            </a:pPr>
            <a:r>
              <a:rPr lang="es-ES" b="1" i="1" dirty="0" smtClean="0"/>
              <a:t>GIS implementation: </a:t>
            </a:r>
            <a:r>
              <a:rPr lang="es-ES" dirty="0" smtClean="0"/>
              <a:t>Currently, the Utility has a unit that is task for GIS data collection and electricity planning in general. </a:t>
            </a:r>
            <a:r>
              <a:rPr lang="es-ES" b="1" dirty="0" smtClean="0"/>
              <a:t>Mr. Adams </a:t>
            </a:r>
            <a:r>
              <a:rPr lang="es-ES" dirty="0" smtClean="0"/>
              <a:t>is responsible for this unit (stanleysebja@yahoo.co.uk).</a:t>
            </a:r>
          </a:p>
          <a:p>
            <a:pPr marL="457200" indent="-457200">
              <a:buAutoNum type="arabicPeriod"/>
            </a:pPr>
            <a:endParaRPr lang="es-ES" dirty="0" smtClean="0"/>
          </a:p>
          <a:p>
            <a:pPr marL="457200" indent="-457200">
              <a:buAutoNum type="arabicPeriod"/>
            </a:pPr>
            <a:r>
              <a:rPr lang="es-ES" b="1" i="1" dirty="0" smtClean="0"/>
              <a:t>Energy Information Systems (SIE): </a:t>
            </a:r>
            <a:r>
              <a:rPr lang="es-ES" dirty="0" smtClean="0"/>
              <a:t>The country has no SIE in place. It has scattered and fragmented data in different institutions like the </a:t>
            </a:r>
            <a:r>
              <a:rPr lang="es-ES" dirty="0" smtClean="0"/>
              <a:t>Ministry</a:t>
            </a:r>
            <a:r>
              <a:rPr lang="es-ES" dirty="0" smtClean="0"/>
              <a:t>, GBoS, NEA,PURA, the Utility.</a:t>
            </a:r>
          </a:p>
          <a:p>
            <a:pPr marL="457200" indent="-457200">
              <a:buAutoNum type="arabicPeriod"/>
            </a:pPr>
            <a:endParaRPr lang="es-ES" dirty="0" smtClean="0"/>
          </a:p>
          <a:p>
            <a:pPr marL="457200" indent="-457200">
              <a:buAutoNum type="arabicPeriod"/>
            </a:pPr>
            <a:endParaRPr lang="es-ES" dirty="0"/>
          </a:p>
        </p:txBody>
      </p:sp>
      <p:grpSp>
        <p:nvGrpSpPr>
          <p:cNvPr id="4" name="Group 5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5" name="Picture 7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6" name="Picture 8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7" name="Picture 9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8" name="Picture 10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9" name="Picture 11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0" name="Picture 12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1" name="Picture 13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2" name="Picture 14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  <p:sp>
        <p:nvSpPr>
          <p:cNvPr id="13" name="3 Rectángulo"/>
          <p:cNvSpPr>
            <a:spLocks noChangeArrowheads="1"/>
          </p:cNvSpPr>
          <p:nvPr/>
        </p:nvSpPr>
        <p:spPr bwMode="auto">
          <a:xfrm>
            <a:off x="3429000" y="0"/>
            <a:ext cx="49477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Planning in The Gambia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6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3468687"/>
          </a:xfrm>
          <a:effectLst>
            <a:outerShdw blurRad="254000" dist="127000" dir="2700000" algn="tl" rotWithShape="0">
              <a:schemeClr val="tx2">
                <a:alpha val="50000"/>
              </a:schemeClr>
            </a:outerShdw>
          </a:effectLst>
        </p:spPr>
        <p:txBody>
          <a:bodyPr lIns="180000" tIns="180000" rIns="180000" bIns="180000" rtlCol="0">
            <a:normAutofit fontScale="6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8000" dirty="0" err="1" smtClean="0"/>
              <a:t>Merci</a:t>
            </a:r>
            <a:r>
              <a:rPr lang="es-ES" sz="8000" dirty="0" smtClean="0"/>
              <a:t> </a:t>
            </a:r>
          </a:p>
          <a:p>
            <a:pPr algn="ctr">
              <a:buNone/>
              <a:defRPr/>
            </a:pPr>
            <a:r>
              <a:rPr lang="es-ES" sz="8000" dirty="0" err="1" smtClean="0"/>
              <a:t>Obrigado</a:t>
            </a:r>
            <a:endParaRPr lang="es-ES" sz="8000" dirty="0" smtClean="0"/>
          </a:p>
          <a:p>
            <a:pPr algn="ctr">
              <a:buNone/>
              <a:defRPr/>
            </a:pPr>
            <a:r>
              <a:rPr lang="es-ES" sz="8000" dirty="0" err="1" smtClean="0"/>
              <a:t>Thank</a:t>
            </a:r>
            <a:r>
              <a:rPr lang="es-ES" sz="8000" dirty="0" smtClean="0"/>
              <a:t> </a:t>
            </a:r>
            <a:r>
              <a:rPr lang="es-ES" sz="8000" dirty="0" err="1" smtClean="0"/>
              <a:t>you</a:t>
            </a:r>
            <a:endParaRPr lang="es-ES" sz="80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40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_tradnl" sz="2400" b="1" dirty="0" smtClean="0">
              <a:solidFill>
                <a:schemeClr val="bg1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 smtClean="0"/>
              <a:t>Sanna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Fatajo</a:t>
            </a:r>
            <a:endParaRPr lang="es-ES_tradnl" sz="2400" b="1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5" name="Picture 14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6" name="Picture 15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7" name="Picture 16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18" name="Picture 17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19" name="Picture 18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0" name="Picture 19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6" name="Picture 25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7" name="Picture 26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  <p:sp>
        <p:nvSpPr>
          <p:cNvPr id="12" name="3 Rectángulo"/>
          <p:cNvSpPr>
            <a:spLocks noChangeArrowheads="1"/>
          </p:cNvSpPr>
          <p:nvPr/>
        </p:nvSpPr>
        <p:spPr bwMode="auto">
          <a:xfrm>
            <a:off x="3025991" y="-14514"/>
            <a:ext cx="500547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Planning in The GAMBIA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2241</TotalTime>
  <Words>400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Claridad</vt:lpstr>
      <vt:lpstr>PowerPoint Presentation</vt:lpstr>
      <vt:lpstr>OUTLINE</vt:lpstr>
      <vt:lpstr>Country Profile</vt:lpstr>
      <vt:lpstr>MAP</vt:lpstr>
      <vt:lpstr>INTRO</vt:lpstr>
      <vt:lpstr>Tools</vt:lpstr>
      <vt:lpstr>PowerPoint Presentation</vt:lpstr>
    </vt:vector>
  </TitlesOfParts>
  <Company>ITC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Penélope Ramírez González</dc:creator>
  <cp:lastModifiedBy>ADMIN</cp:lastModifiedBy>
  <cp:revision>74</cp:revision>
  <dcterms:created xsi:type="dcterms:W3CDTF">2014-06-26T15:06:19Z</dcterms:created>
  <dcterms:modified xsi:type="dcterms:W3CDTF">2016-07-27T15:45:40Z</dcterms:modified>
</cp:coreProperties>
</file>