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4" r:id="rId6"/>
    <p:sldId id="258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élope Ramírez González" initials="PR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46A"/>
    <a:srgbClr val="FFC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4660"/>
  </p:normalViewPr>
  <p:slideViewPr>
    <p:cSldViewPr>
      <p:cViewPr>
        <p:scale>
          <a:sx n="66" d="100"/>
          <a:sy n="66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2E39F-CE6D-4D17-8325-F0D7C002D922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A8652-6F6E-471A-A006-0BDBF3E4D5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8084C-1AA3-4A42-B0C6-BFF1FB754D2E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F8187-26B4-422E-A305-81D51F1C760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AE5D2E-CA98-492F-B83C-6ABF7392468B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01CD-0084-4D23-BFCE-4940F0239F5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659A6-A6D3-4CF5-9EF0-AA8E1969A061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9146A-E842-43BA-AC64-5E2D94A19C1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3C377-9C76-4B54-B68E-616686485C71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55D43-C6A3-4E0F-B552-F07BCDEF2D9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8C9EE-2780-4F42-9AD9-AC4E45F4066F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78493-A777-49D2-B969-645E13ECFB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6162EB-31E9-4BCD-9664-49F5B37702A1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B9BF6-C038-423C-9410-3DC09613ADD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D142-53F1-41D7-9575-0199C0DCE707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E018D-E1CB-405B-AE11-1F6741D75FF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85F04-C9C5-48FB-BB2F-0A045144AEBC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2B840-9B9F-4745-89FF-7F3AD8E3B4A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6D165-E975-417C-81FF-3C44C59C828F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F2C4-1EC2-4778-9B20-C758D1E34F0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BF298-A6BE-41E3-B091-53378234C93F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83FF5-0852-4CB9-B35C-921B11EE13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EFFF9-6A8E-4401-9400-A1AA95FC13C4}" type="datetimeFigureOut">
              <a:rPr lang="es-ES" smtClean="0"/>
              <a:pPr>
                <a:defRPr/>
              </a:pPr>
              <a:t>20/07/2016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4112B1-9832-45C8-ADAA-2D8F54533C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6 Rectángulo"/>
          <p:cNvSpPr>
            <a:spLocks noChangeArrowheads="1"/>
          </p:cNvSpPr>
          <p:nvPr/>
        </p:nvSpPr>
        <p:spPr bwMode="auto">
          <a:xfrm>
            <a:off x="590657" y="404664"/>
            <a:ext cx="796275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dirty="0">
              <a:solidFill>
                <a:srgbClr val="C6D9F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/>
              <a:t>Atelier de Validation </a:t>
            </a:r>
            <a:r>
              <a:rPr lang="en-GB" altLang="es-ES" sz="2000" b="1" i="1" dirty="0" err="1"/>
              <a:t>Regionale</a:t>
            </a:r>
            <a:r>
              <a:rPr lang="en-GB" altLang="es-ES" sz="2000" b="1" i="1" dirty="0"/>
              <a:t> sur </a:t>
            </a:r>
            <a:r>
              <a:rPr lang="en-GB" altLang="es-ES" sz="2000" b="1" i="1" dirty="0" err="1"/>
              <a:t>l’Utilisation</a:t>
            </a:r>
            <a:r>
              <a:rPr lang="en-GB" altLang="es-ES" sz="2000" b="1" i="1" dirty="0"/>
              <a:t> des </a:t>
            </a:r>
            <a:endParaRPr lang="en-GB" altLang="es-ES" sz="2000" b="1" i="1" dirty="0" smtClean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Systèmes</a:t>
            </a:r>
            <a:r>
              <a:rPr lang="en-GB" altLang="es-ES" sz="2000" b="1" i="1" dirty="0" smtClean="0"/>
              <a:t> </a:t>
            </a:r>
            <a:r>
              <a:rPr lang="en-GB" altLang="es-ES" sz="2000" b="1" i="1" dirty="0" err="1"/>
              <a:t>d’Informations</a:t>
            </a:r>
            <a:r>
              <a:rPr lang="en-GB" altLang="es-ES" sz="2000" b="1" i="1" dirty="0"/>
              <a:t> </a:t>
            </a:r>
            <a:r>
              <a:rPr lang="en-GB" altLang="es-ES" sz="2000" b="1" i="1" dirty="0" err="1"/>
              <a:t>Géographiques</a:t>
            </a:r>
            <a:r>
              <a:rPr lang="en-GB" altLang="es-ES" sz="2000" b="1" i="1" dirty="0"/>
              <a:t> (SIG) </a:t>
            </a:r>
            <a:r>
              <a:rPr lang="en-GB" altLang="es-ES" sz="2000" b="1" i="1" dirty="0" err="1"/>
              <a:t>dans</a:t>
            </a:r>
            <a:r>
              <a:rPr lang="en-GB" altLang="es-ES" sz="2000" b="1" i="1" dirty="0"/>
              <a:t> le </a:t>
            </a:r>
            <a:r>
              <a:rPr lang="en-GB" altLang="es-ES" sz="2000" b="1" i="1" dirty="0" err="1"/>
              <a:t>secteur</a:t>
            </a:r>
            <a:r>
              <a:rPr lang="en-GB" altLang="es-ES" sz="2000" b="1" i="1" dirty="0"/>
              <a:t> de </a:t>
            </a:r>
            <a:r>
              <a:rPr lang="en-GB" altLang="es-ES" sz="2000" b="1" i="1" dirty="0" err="1"/>
              <a:t>l’énergie</a:t>
            </a:r>
            <a:endParaRPr lang="en-GB" altLang="es-ES" sz="2000" b="1" i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Juillet</a:t>
            </a:r>
            <a:r>
              <a:rPr lang="en-GB" altLang="es-ES" sz="2000" b="1" i="1" dirty="0" smtClean="0"/>
              <a:t> 26-28, 2016</a:t>
            </a:r>
            <a:endParaRPr lang="en-GB" altLang="es-ES" sz="2000" b="1" i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/>
              <a:t>Dakar, </a:t>
            </a:r>
            <a:r>
              <a:rPr lang="en-GB" altLang="es-ES" sz="2000" b="1" i="1" dirty="0" err="1" smtClean="0"/>
              <a:t>Sénégal</a:t>
            </a:r>
            <a:endParaRPr lang="es-ES" altLang="es-ES" sz="2000" b="1" i="1" dirty="0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580650" y="2276872"/>
            <a:ext cx="7962756" cy="151216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fr-FR" sz="3500" b="1" dirty="0">
                <a:solidFill>
                  <a:srgbClr val="10346A"/>
                </a:solidFill>
                <a:cs typeface="Arial" pitchFamily="34" charset="0"/>
              </a:rPr>
              <a:t>La planification de l’énergie et l’électrification </a:t>
            </a:r>
            <a:r>
              <a:rPr lang="fr-FR" sz="3500" b="1" dirty="0">
                <a:solidFill>
                  <a:srgbClr val="10346A"/>
                </a:solidFill>
                <a:cs typeface="Arial" pitchFamily="34" charset="0"/>
              </a:rPr>
              <a:t>rurale</a:t>
            </a:r>
            <a:endParaRPr lang="en-US" sz="3500" b="1" dirty="0">
              <a:solidFill>
                <a:srgbClr val="10346A"/>
              </a:solidFill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3500" b="1" dirty="0" smtClean="0">
                <a:cs typeface="Arial" pitchFamily="34" charset="0"/>
              </a:rPr>
              <a:t>(</a:t>
            </a:r>
            <a:r>
              <a:rPr lang="pt-PT" sz="3500" b="1" dirty="0" smtClean="0">
                <a:cs typeface="Arial" pitchFamily="34" charset="0"/>
              </a:rPr>
              <a:t>...pays?)</a:t>
            </a: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10346A"/>
                </a:solidFill>
                <a:cs typeface="Arial" pitchFamily="34" charset="0"/>
              </a:rPr>
            </a:br>
            <a:endParaRPr lang="es-ES" sz="2000" b="1" dirty="0">
              <a:solidFill>
                <a:srgbClr val="FFFF00"/>
              </a:solidFill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8" name="Picture 27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3" name="1 Título"/>
          <p:cNvSpPr txBox="1">
            <a:spLocks/>
          </p:cNvSpPr>
          <p:nvPr/>
        </p:nvSpPr>
        <p:spPr bwMode="auto">
          <a:xfrm>
            <a:off x="2699792" y="4058231"/>
            <a:ext cx="3888432" cy="723776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10346A"/>
                </a:solidFill>
                <a:cs typeface="Arial" pitchFamily="34" charset="0"/>
              </a:rPr>
            </a:br>
            <a:r>
              <a:rPr lang="es-ES" b="1" dirty="0">
                <a:solidFill>
                  <a:srgbClr val="FFFF00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FFFF00"/>
                </a:solidFill>
                <a:cs typeface="Arial" pitchFamily="34" charset="0"/>
              </a:rPr>
            </a:b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(NOM PARTICIPANT)</a:t>
            </a:r>
            <a:r>
              <a:rPr lang="es-ES" sz="9600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sz="9600" b="1" dirty="0">
                <a:solidFill>
                  <a:srgbClr val="10346A"/>
                </a:solidFill>
                <a:cs typeface="Arial" pitchFamily="34" charset="0"/>
              </a:rPr>
            </a:b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(INSTITUTION)</a:t>
            </a:r>
            <a:endParaRPr lang="es-ES" sz="9600" b="1" dirty="0">
              <a:solidFill>
                <a:srgbClr val="10346A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Indice</a:t>
            </a:r>
            <a:r>
              <a:rPr lang="es-ES" dirty="0" smtClean="0"/>
              <a:t> de </a:t>
            </a:r>
            <a:r>
              <a:rPr lang="es-ES" dirty="0" err="1" smtClean="0"/>
              <a:t>questions</a:t>
            </a:r>
            <a:r>
              <a:rPr lang="es-ES" dirty="0" smtClean="0"/>
              <a:t>- </a:t>
            </a:r>
            <a:r>
              <a:rPr lang="es-ES" dirty="0" err="1" smtClean="0"/>
              <a:t>Informations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dirty="0" smtClean="0"/>
              <a:t>Sept (7) minutes </a:t>
            </a:r>
            <a:r>
              <a:rPr lang="es-ES" dirty="0" err="1" smtClean="0"/>
              <a:t>maximum</a:t>
            </a:r>
            <a:r>
              <a:rPr lang="es-ES" dirty="0"/>
              <a:t> </a:t>
            </a:r>
            <a:r>
              <a:rPr lang="es-ES" dirty="0" smtClean="0"/>
              <a:t>per </a:t>
            </a:r>
            <a:r>
              <a:rPr lang="es-ES" dirty="0" err="1" smtClean="0"/>
              <a:t>pays</a:t>
            </a:r>
            <a:r>
              <a:rPr lang="es-ES" dirty="0" smtClean="0"/>
              <a:t> (la </a:t>
            </a:r>
            <a:r>
              <a:rPr lang="es-ES" dirty="0" err="1" smtClean="0"/>
              <a:t>presentation</a:t>
            </a:r>
            <a:r>
              <a:rPr lang="es-ES" dirty="0" smtClean="0"/>
              <a:t> </a:t>
            </a:r>
            <a:r>
              <a:rPr lang="es-ES" dirty="0" err="1" smtClean="0"/>
              <a:t>sera</a:t>
            </a:r>
            <a:r>
              <a:rPr lang="es-ES" dirty="0"/>
              <a:t> </a:t>
            </a:r>
            <a:r>
              <a:rPr lang="fr-FR" dirty="0" smtClean="0"/>
              <a:t>chronométrée</a:t>
            </a:r>
            <a:r>
              <a:rPr lang="es-ES" dirty="0" smtClean="0"/>
              <a:t>)</a:t>
            </a:r>
          </a:p>
          <a:p>
            <a:pPr marL="457200" indent="-457200">
              <a:buAutoNum type="arabicPeriod"/>
            </a:pPr>
            <a:r>
              <a:rPr lang="es-ES" dirty="0" err="1" smtClean="0"/>
              <a:t>Petite</a:t>
            </a:r>
            <a:r>
              <a:rPr lang="es-ES" dirty="0" smtClean="0"/>
              <a:t> </a:t>
            </a:r>
            <a:r>
              <a:rPr lang="es-ES" dirty="0" err="1" smtClean="0"/>
              <a:t>introduction</a:t>
            </a:r>
            <a:r>
              <a:rPr lang="es-ES" dirty="0" smtClean="0"/>
              <a:t> (1-2 minutes) sur la </a:t>
            </a:r>
            <a:r>
              <a:rPr lang="es-ES" dirty="0" err="1" smtClean="0"/>
              <a:t>planification</a:t>
            </a:r>
            <a:r>
              <a:rPr lang="es-ES" dirty="0" smtClean="0"/>
              <a:t> de </a:t>
            </a:r>
            <a:r>
              <a:rPr lang="es-ES" dirty="0" err="1" smtClean="0"/>
              <a:t>l’énergie</a:t>
            </a:r>
            <a:r>
              <a:rPr lang="es-ES" dirty="0" smtClean="0"/>
              <a:t> et </a:t>
            </a:r>
            <a:r>
              <a:rPr lang="es-ES" dirty="0" err="1" smtClean="0"/>
              <a:t>l’électrification</a:t>
            </a:r>
            <a:r>
              <a:rPr lang="es-ES" dirty="0" smtClean="0"/>
              <a:t> </a:t>
            </a:r>
            <a:r>
              <a:rPr lang="es-ES" dirty="0" err="1" smtClean="0"/>
              <a:t>rurale</a:t>
            </a:r>
            <a:r>
              <a:rPr lang="es-ES" dirty="0" smtClean="0"/>
              <a:t> </a:t>
            </a:r>
            <a:r>
              <a:rPr lang="es-ES" dirty="0" err="1" smtClean="0"/>
              <a:t>dans</a:t>
            </a:r>
            <a:r>
              <a:rPr lang="es-ES" dirty="0" smtClean="0"/>
              <a:t> le </a:t>
            </a:r>
            <a:r>
              <a:rPr lang="es-ES" dirty="0" err="1" smtClean="0"/>
              <a:t>pays</a:t>
            </a:r>
            <a:r>
              <a:rPr lang="es-ES" dirty="0" smtClean="0"/>
              <a:t> (</a:t>
            </a:r>
            <a:r>
              <a:rPr lang="es-ES" dirty="0" err="1" smtClean="0"/>
              <a:t>institutions</a:t>
            </a:r>
            <a:r>
              <a:rPr lang="es-ES" dirty="0"/>
              <a:t> </a:t>
            </a:r>
            <a:r>
              <a:rPr lang="es-ES" dirty="0" smtClean="0"/>
              <a:t>et </a:t>
            </a:r>
            <a:r>
              <a:rPr lang="es-ES" dirty="0" err="1" smtClean="0"/>
              <a:t>agences</a:t>
            </a:r>
            <a:r>
              <a:rPr lang="es-ES" dirty="0" smtClean="0"/>
              <a:t> en </a:t>
            </a:r>
            <a:r>
              <a:rPr lang="es-ES" dirty="0" err="1" smtClean="0"/>
              <a:t>charge</a:t>
            </a:r>
            <a:r>
              <a:rPr lang="es-ES" dirty="0" smtClean="0"/>
              <a:t>, </a:t>
            </a:r>
            <a:r>
              <a:rPr lang="es-ES" dirty="0" err="1" smtClean="0"/>
              <a:t>objectifs</a:t>
            </a:r>
            <a:r>
              <a:rPr lang="es-ES" dirty="0" smtClean="0"/>
              <a:t>, contactes et </a:t>
            </a:r>
            <a:r>
              <a:rPr lang="es-ES" dirty="0" err="1" smtClean="0"/>
              <a:t>rôles</a:t>
            </a:r>
            <a:r>
              <a:rPr lang="es-ES" dirty="0" smtClean="0"/>
              <a:t>)</a:t>
            </a:r>
          </a:p>
          <a:p>
            <a:pPr marL="457200" indent="-457200">
              <a:buAutoNum type="arabicPeriod"/>
            </a:pPr>
            <a:r>
              <a:rPr lang="fr-FR" dirty="0"/>
              <a:t>Outils pour la planification de l'énergie: la planification </a:t>
            </a:r>
            <a:r>
              <a:rPr lang="fr-FR" dirty="0" err="1"/>
              <a:t>énergetique</a:t>
            </a:r>
            <a:r>
              <a:rPr lang="fr-FR" dirty="0"/>
              <a:t> est aidée par quelques outils, </a:t>
            </a:r>
            <a:r>
              <a:rPr lang="fr-FR" dirty="0" err="1"/>
              <a:t>plate-formes</a:t>
            </a:r>
            <a:r>
              <a:rPr lang="fr-FR" dirty="0"/>
              <a:t> ou technologiques</a:t>
            </a:r>
            <a:r>
              <a:rPr lang="fr-FR" dirty="0" smtClean="0"/>
              <a:t>?</a:t>
            </a:r>
          </a:p>
          <a:p>
            <a:pPr marL="457200" indent="-457200">
              <a:buAutoNum type="arabicPeriod"/>
            </a:pPr>
            <a:r>
              <a:rPr lang="fr-FR" dirty="0"/>
              <a:t>Implémentation des SIG: Est-ce que les SIG sont utilisés pour la planification de l’énergie et l’électrification rurale? Outils et technologies en train d’être utilisées? Organisme responsable et contactes, collection et validation des données </a:t>
            </a:r>
            <a:r>
              <a:rPr lang="fr-FR" dirty="0" err="1"/>
              <a:t>geospatiales</a:t>
            </a:r>
            <a:r>
              <a:rPr lang="fr-FR" dirty="0"/>
              <a:t>, challenges</a:t>
            </a:r>
            <a:r>
              <a:rPr lang="fr-FR" dirty="0" smtClean="0"/>
              <a:t>?</a:t>
            </a:r>
          </a:p>
          <a:p>
            <a:pPr marL="457200" indent="-457200">
              <a:buAutoNum type="arabicPeriod"/>
            </a:pPr>
            <a:r>
              <a:rPr lang="fr-FR" dirty="0" smtClean="0"/>
              <a:t>Systèmes d’Information </a:t>
            </a:r>
            <a:r>
              <a:rPr lang="fr-FR" dirty="0" err="1" smtClean="0"/>
              <a:t>Énergetique</a:t>
            </a:r>
            <a:r>
              <a:rPr lang="fr-FR" dirty="0" smtClean="0"/>
              <a:t> (SIE): il y a une SIE </a:t>
            </a:r>
            <a:r>
              <a:rPr lang="fr-FR" dirty="0" err="1" smtClean="0"/>
              <a:t>operatif</a:t>
            </a:r>
            <a:r>
              <a:rPr lang="fr-FR" dirty="0" smtClean="0"/>
              <a:t> dans le pays? Organisme responsable et contactes, </a:t>
            </a:r>
            <a:r>
              <a:rPr lang="fr-FR" dirty="0" err="1" smtClean="0"/>
              <a:t>link</a:t>
            </a:r>
            <a:r>
              <a:rPr lang="fr-FR" dirty="0" smtClean="0"/>
              <a:t> pour le SIE, structure du SIE et comment est organisé la collection et validation des données</a:t>
            </a:r>
            <a:endParaRPr lang="es-ES" dirty="0"/>
          </a:p>
        </p:txBody>
      </p:sp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2555776" y="-1"/>
            <a:ext cx="64334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rgbClr val="C6D9F1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es-ES" sz="1600" b="1" i="1" dirty="0" smtClean="0">
                <a:solidFill>
                  <a:schemeClr val="bg1"/>
                </a:solidFill>
              </a:rPr>
              <a:t>La planification de l’énergie et l’électrification </a:t>
            </a:r>
            <a:r>
              <a:rPr lang="fr-FR" altLang="es-ES" sz="1600" b="1" i="1" dirty="0" smtClean="0">
                <a:solidFill>
                  <a:schemeClr val="bg1"/>
                </a:solidFill>
              </a:rPr>
              <a:t>rurale dans </a:t>
            </a:r>
            <a:r>
              <a:rPr lang="pt-PT" altLang="es-ES" sz="1600" b="1" i="1" dirty="0" smtClean="0">
                <a:solidFill>
                  <a:schemeClr val="bg1"/>
                </a:solidFill>
              </a:rPr>
              <a:t>(NOM DE PAYS)</a:t>
            </a:r>
            <a:endParaRPr lang="en-US" altLang="es-ES" sz="1600" b="1" i="1" dirty="0" smtClean="0">
              <a:solidFill>
                <a:schemeClr val="bg1"/>
              </a:solidFill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6" name="Picture 7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7" name="Picture 8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8" name="Picture 9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9" name="Picture 10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10" name="Picture 11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1" name="Picture 12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2" name="Picture 13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3" name="Picture 14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903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Titre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CONTENUS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591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Titre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CONTENUS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Titre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CONTENUS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2448743"/>
          </a:xfrm>
          <a:effectLst>
            <a:outerShdw blurRad="254000" dist="127000" dir="2700000" algn="tl" rotWithShape="0">
              <a:schemeClr val="tx2">
                <a:alpha val="50000"/>
              </a:schemeClr>
            </a:outerShdw>
          </a:effectLst>
        </p:spPr>
        <p:txBody>
          <a:bodyPr lIns="180000" tIns="180000" rIns="180000" bIns="180000" rtlCol="0">
            <a:normAutofit/>
          </a:bodyPr>
          <a:lstStyle/>
          <a:p>
            <a:pPr algn="ctr">
              <a:buNone/>
              <a:defRPr/>
            </a:pPr>
            <a:r>
              <a:rPr lang="es-ES" sz="4000" dirty="0" err="1"/>
              <a:t>Merci</a:t>
            </a:r>
            <a:r>
              <a:rPr lang="es-ES" sz="4000" dirty="0"/>
              <a:t>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 sz="24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es-ES_tradnl" b="1" dirty="0"/>
              <a:t>(</a:t>
            </a:r>
            <a:r>
              <a:rPr lang="en-US" b="1" dirty="0"/>
              <a:t>nom participant-contact</a:t>
            </a:r>
            <a:r>
              <a:rPr lang="es-ES_tradnl" b="1" dirty="0"/>
              <a:t>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6" name="Picture 25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910</TotalTime>
  <Words>209</Words>
  <Application>Microsoft Office PowerPoint</Application>
  <PresentationFormat>Presentación en pantalla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Claridad</vt:lpstr>
      <vt:lpstr>Presentación de PowerPoint</vt:lpstr>
      <vt:lpstr>Indice de questions- Informations</vt:lpstr>
      <vt:lpstr>Titre</vt:lpstr>
      <vt:lpstr>Titre</vt:lpstr>
      <vt:lpstr>Titre</vt:lpstr>
      <vt:lpstr>Presentación de PowerPoint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Penélope Ramírez González</dc:creator>
  <cp:lastModifiedBy>Daniel</cp:lastModifiedBy>
  <cp:revision>58</cp:revision>
  <dcterms:created xsi:type="dcterms:W3CDTF">2014-06-26T15:06:19Z</dcterms:created>
  <dcterms:modified xsi:type="dcterms:W3CDTF">2016-07-20T17:22:57Z</dcterms:modified>
</cp:coreProperties>
</file>