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70" r:id="rId7"/>
    <p:sldId id="268" r:id="rId8"/>
    <p:sldId id="267" r:id="rId9"/>
    <p:sldId id="271" r:id="rId10"/>
    <p:sldId id="258" r:id="rId11"/>
  </p:sldIdLst>
  <p:sldSz cx="9144000" cy="6858000" type="screen4x3"/>
  <p:notesSz cx="6865938" cy="95408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élope Ramírez González" initials="PR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46A"/>
    <a:srgbClr val="FFC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>
      <p:cViewPr varScale="1">
        <p:scale>
          <a:sx n="49" d="100"/>
          <a:sy n="49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2E39F-CE6D-4D17-8325-F0D7C002D922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A8652-6F6E-471A-A006-0BDBF3E4D5A3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8084C-1AA3-4A42-B0C6-BFF1FB754D2E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F8187-26B4-422E-A305-81D51F1C7609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AE5D2E-CA98-492F-B83C-6ABF7392468B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801CD-0084-4D23-BFCE-4940F0239F54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659A6-A6D3-4CF5-9EF0-AA8E1969A061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9146A-E842-43BA-AC64-5E2D94A19C1A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93C377-9C76-4B54-B68E-616686485C71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55D43-C6A3-4E0F-B552-F07BCDEF2D9C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8C9EE-2780-4F42-9AD9-AC4E45F4066F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78493-A777-49D2-B969-645E13ECFBBE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6162EB-31E9-4BCD-9664-49F5B37702A1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B9BF6-C038-423C-9410-3DC09613ADDD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0D142-53F1-41D7-9575-0199C0DCE707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E018D-E1CB-405B-AE11-1F6741D75FF5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85F04-C9C5-48FB-BB2F-0A045144AEBC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2B840-9B9F-4745-89FF-7F3AD8E3B4AB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6D165-E975-417C-81FF-3C44C59C828F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F2C4-1EC2-4778-9B20-C758D1E34F0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BF298-A6BE-41E3-B091-53378234C93F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83FF5-0852-4CB9-B35C-921B11EE13F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EFFF9-6A8E-4401-9400-A1AA95FC13C4}" type="datetimeFigureOut">
              <a:rPr lang="es-ES" smtClean="0"/>
              <a:pPr>
                <a:defRPr/>
              </a:pPr>
              <a:t>27/07/2016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4112B1-9832-45C8-ADAA-2D8F54533CE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ergies.ci/" TargetMode="External"/><Relationship Id="rId2" Type="http://schemas.openxmlformats.org/officeDocument/2006/relationships/hyperlink" Target="mailto:mail@cinergies.c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6 Rectángulo"/>
          <p:cNvSpPr>
            <a:spLocks noChangeArrowheads="1"/>
          </p:cNvSpPr>
          <p:nvPr/>
        </p:nvSpPr>
        <p:spPr bwMode="auto">
          <a:xfrm>
            <a:off x="590657" y="799544"/>
            <a:ext cx="796275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dirty="0">
              <a:solidFill>
                <a:srgbClr val="C6D9F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/>
              <a:t>Atelier de Validation </a:t>
            </a:r>
            <a:r>
              <a:rPr lang="en-GB" altLang="es-ES" sz="2000" b="1" i="1" dirty="0" err="1"/>
              <a:t>Regionale</a:t>
            </a:r>
            <a:r>
              <a:rPr lang="en-GB" altLang="es-ES" sz="2000" b="1" i="1" dirty="0"/>
              <a:t> sur </a:t>
            </a:r>
            <a:r>
              <a:rPr lang="en-GB" altLang="es-ES" sz="2000" b="1" i="1" dirty="0" err="1"/>
              <a:t>l’Utilisation</a:t>
            </a:r>
            <a:r>
              <a:rPr lang="en-GB" altLang="es-ES" sz="2000" b="1" i="1" dirty="0"/>
              <a:t> des </a:t>
            </a:r>
            <a:endParaRPr lang="en-GB" altLang="es-ES" sz="2000" b="1" i="1" dirty="0" smtClean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 err="1" smtClean="0"/>
              <a:t>Systèmes</a:t>
            </a:r>
            <a:r>
              <a:rPr lang="en-GB" altLang="es-ES" sz="2000" b="1" i="1" dirty="0" smtClean="0"/>
              <a:t> </a:t>
            </a:r>
            <a:r>
              <a:rPr lang="en-GB" altLang="es-ES" sz="2000" b="1" i="1" dirty="0" err="1"/>
              <a:t>d’Informations</a:t>
            </a:r>
            <a:r>
              <a:rPr lang="en-GB" altLang="es-ES" sz="2000" b="1" i="1" dirty="0"/>
              <a:t> </a:t>
            </a:r>
            <a:r>
              <a:rPr lang="en-GB" altLang="es-ES" sz="2000" b="1" i="1" dirty="0" err="1"/>
              <a:t>Géographiques</a:t>
            </a:r>
            <a:r>
              <a:rPr lang="en-GB" altLang="es-ES" sz="2000" b="1" i="1" dirty="0"/>
              <a:t> (SIG) </a:t>
            </a:r>
            <a:r>
              <a:rPr lang="en-GB" altLang="es-ES" sz="2000" b="1" i="1" dirty="0" err="1"/>
              <a:t>dans</a:t>
            </a:r>
            <a:r>
              <a:rPr lang="en-GB" altLang="es-ES" sz="2000" b="1" i="1" dirty="0"/>
              <a:t> le </a:t>
            </a:r>
            <a:r>
              <a:rPr lang="en-GB" altLang="es-ES" sz="2000" b="1" i="1" dirty="0" err="1"/>
              <a:t>secteur</a:t>
            </a:r>
            <a:r>
              <a:rPr lang="en-GB" altLang="es-ES" sz="2000" b="1" i="1" dirty="0"/>
              <a:t> de </a:t>
            </a:r>
            <a:r>
              <a:rPr lang="en-GB" altLang="es-ES" sz="2000" b="1" i="1" dirty="0" err="1"/>
              <a:t>l’énergie</a:t>
            </a:r>
            <a:endParaRPr lang="en-GB" altLang="es-ES" sz="2000" b="1" i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 err="1" smtClean="0"/>
              <a:t>Juillet</a:t>
            </a:r>
            <a:r>
              <a:rPr lang="en-GB" altLang="es-ES" sz="2000" b="1" i="1" dirty="0" smtClean="0"/>
              <a:t> 26-28, 2016</a:t>
            </a:r>
            <a:endParaRPr lang="en-GB" altLang="es-ES" sz="2000" b="1" i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/>
              <a:t>Dakar, </a:t>
            </a:r>
            <a:r>
              <a:rPr lang="en-GB" altLang="es-ES" sz="2000" b="1" i="1" dirty="0" err="1" smtClean="0"/>
              <a:t>Sénégal</a:t>
            </a:r>
            <a:endParaRPr lang="es-ES" altLang="es-ES" sz="2000" b="1" i="1" dirty="0"/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590657" y="2496798"/>
            <a:ext cx="7962756" cy="1652282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fr-FR" sz="5100" b="1" dirty="0" smtClean="0">
                <a:solidFill>
                  <a:srgbClr val="10346A"/>
                </a:solidFill>
                <a:cs typeface="Arial" pitchFamily="34" charset="0"/>
              </a:rPr>
              <a:t>La </a:t>
            </a:r>
            <a:r>
              <a:rPr lang="fr-FR" sz="5100" b="1" dirty="0">
                <a:solidFill>
                  <a:srgbClr val="10346A"/>
                </a:solidFill>
                <a:cs typeface="Arial" pitchFamily="34" charset="0"/>
              </a:rPr>
              <a:t>planification de l’énergie et l’électrification </a:t>
            </a:r>
            <a:r>
              <a:rPr lang="fr-FR" sz="5100" b="1" dirty="0" smtClean="0">
                <a:solidFill>
                  <a:srgbClr val="10346A"/>
                </a:solidFill>
                <a:cs typeface="Arial" pitchFamily="34" charset="0"/>
              </a:rPr>
              <a:t>rurale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US" sz="5100" b="1" dirty="0">
              <a:solidFill>
                <a:srgbClr val="10346A"/>
              </a:solidFill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600" b="1" dirty="0" smtClean="0">
                <a:cs typeface="Arial" pitchFamily="34" charset="0"/>
              </a:rPr>
              <a:t>(CÔTE D’IVOIRE</a:t>
            </a:r>
            <a:r>
              <a:rPr lang="pt-PT" sz="2600" b="1" dirty="0" smtClean="0">
                <a:cs typeface="Arial" pitchFamily="34" charset="0"/>
              </a:rPr>
              <a:t>)</a:t>
            </a:r>
            <a:r>
              <a:rPr lang="es-ES" b="1" dirty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10346A"/>
                </a:solidFill>
                <a:cs typeface="Arial" pitchFamily="34" charset="0"/>
              </a:rPr>
            </a:br>
            <a:endParaRPr lang="es-ES" sz="2000" b="1" dirty="0">
              <a:solidFill>
                <a:srgbClr val="FFFF00"/>
              </a:solidFill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8" name="Picture 27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9" name="Picture 28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3" name="1 Título"/>
          <p:cNvSpPr txBox="1">
            <a:spLocks/>
          </p:cNvSpPr>
          <p:nvPr/>
        </p:nvSpPr>
        <p:spPr bwMode="auto">
          <a:xfrm>
            <a:off x="1930052" y="4149080"/>
            <a:ext cx="7213948" cy="1868306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70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775075"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ES" b="1" dirty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10346A"/>
                </a:solidFill>
                <a:cs typeface="Arial" pitchFamily="34" charset="0"/>
              </a:rPr>
            </a:br>
            <a:r>
              <a:rPr lang="es-ES" b="1" dirty="0">
                <a:solidFill>
                  <a:srgbClr val="FFFF00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FFFF00"/>
                </a:solidFill>
                <a:cs typeface="Arial" pitchFamily="34" charset="0"/>
              </a:rPr>
            </a:br>
            <a:r>
              <a:rPr lang="es-ES" sz="2400" b="1" dirty="0" smtClean="0">
                <a:solidFill>
                  <a:srgbClr val="10346A"/>
                </a:solidFill>
                <a:cs typeface="Arial" pitchFamily="34" charset="0"/>
              </a:rPr>
              <a:t>N’GORAN KONAN NORBERT</a:t>
            </a:r>
            <a:endParaRPr lang="es-ES" sz="3400" b="1" dirty="0" smtClean="0">
              <a:solidFill>
                <a:srgbClr val="10346A"/>
              </a:solidFill>
              <a:cs typeface="Arial" pitchFamily="34" charset="0"/>
            </a:endParaRPr>
          </a:p>
          <a:p>
            <a:pPr marL="3775075" algn="l"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s-ES" sz="2100" b="1" i="1" dirty="0" err="1" smtClean="0">
                <a:solidFill>
                  <a:srgbClr val="10346A"/>
                </a:solidFill>
                <a:cs typeface="Arial" pitchFamily="34" charset="0"/>
              </a:rPr>
              <a:t>Directeur</a:t>
            </a:r>
            <a: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  <a:t>de la </a:t>
            </a:r>
            <a:r>
              <a:rPr lang="es-ES" sz="2100" b="1" i="1" dirty="0" err="1" smtClean="0">
                <a:solidFill>
                  <a:srgbClr val="10346A"/>
                </a:solidFill>
                <a:cs typeface="Arial" pitchFamily="34" charset="0"/>
              </a:rPr>
              <a:t>Maitrise</a:t>
            </a:r>
            <a: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  <a:t>de </a:t>
            </a:r>
            <a:r>
              <a:rPr lang="es-ES" sz="2100" b="1" i="1" dirty="0" err="1" smtClean="0">
                <a:solidFill>
                  <a:srgbClr val="10346A"/>
                </a:solidFill>
                <a:cs typeface="Arial" pitchFamily="34" charset="0"/>
              </a:rPr>
              <a:t>l’Energie</a:t>
            </a:r>
            <a: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</a:br>
            <a: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  <a:t>et </a:t>
            </a:r>
            <a: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  <a:t>des </a:t>
            </a:r>
            <a:r>
              <a:rPr lang="es-ES" sz="2100" b="1" i="1" dirty="0" err="1" smtClean="0">
                <a:solidFill>
                  <a:srgbClr val="10346A"/>
                </a:solidFill>
                <a:cs typeface="Arial" pitchFamily="34" charset="0"/>
              </a:rPr>
              <a:t>Energies</a:t>
            </a:r>
            <a:r>
              <a:rPr lang="es-ES" sz="2100" b="1" i="1" dirty="0" smtClean="0">
                <a:solidFill>
                  <a:srgbClr val="10346A"/>
                </a:solidFill>
                <a:cs typeface="Arial" pitchFamily="34" charset="0"/>
              </a:rPr>
              <a:t> </a:t>
            </a:r>
            <a:r>
              <a:rPr lang="es-ES" sz="2100" b="1" i="1" dirty="0" err="1" smtClean="0">
                <a:solidFill>
                  <a:srgbClr val="10346A"/>
                </a:solidFill>
                <a:cs typeface="Arial" pitchFamily="34" charset="0"/>
              </a:rPr>
              <a:t>Renouvelables</a:t>
            </a:r>
            <a:endParaRPr lang="es-ES" sz="2100" b="1" i="1" dirty="0" smtClean="0">
              <a:solidFill>
                <a:srgbClr val="10346A"/>
              </a:solidFill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es-ES" sz="9600" b="1" dirty="0">
              <a:solidFill>
                <a:srgbClr val="10346A"/>
              </a:solidFill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50752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b="1" dirty="0">
                <a:solidFill>
                  <a:srgbClr val="10346A"/>
                </a:solidFill>
                <a:cs typeface="Arial" pitchFamily="34" charset="0"/>
              </a:rPr>
              <a:t>MINISTERE DU PETROLE ET DE L’ENERGIE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b="1" dirty="0" smtClean="0">
                <a:solidFill>
                  <a:srgbClr val="10346A"/>
                </a:solidFill>
                <a:cs typeface="Arial" pitchFamily="34" charset="0"/>
              </a:rPr>
              <a:t>DIRECTION </a:t>
            </a:r>
            <a:r>
              <a:rPr lang="es-ES" b="1" dirty="0">
                <a:solidFill>
                  <a:srgbClr val="10346A"/>
                </a:solidFill>
                <a:cs typeface="Arial" pitchFamily="34" charset="0"/>
              </a:rPr>
              <a:t>GENERALE DE L’ENERGIE </a:t>
            </a:r>
            <a:endParaRPr lang="es-ES" b="1" dirty="0">
              <a:solidFill>
                <a:srgbClr val="10346A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032919"/>
          </a:xfrm>
          <a:effectLst>
            <a:outerShdw blurRad="254000" dist="127000" dir="2700000" algn="tl" rotWithShape="0">
              <a:schemeClr val="tx2">
                <a:alpha val="50000"/>
              </a:schemeClr>
            </a:outerShdw>
          </a:effectLst>
        </p:spPr>
        <p:txBody>
          <a:bodyPr lIns="180000" tIns="180000" rIns="180000" bIns="180000" rtlCol="0">
            <a:normAutofit fontScale="47500" lnSpcReduction="20000"/>
          </a:bodyPr>
          <a:lstStyle/>
          <a:p>
            <a:pPr algn="ctr">
              <a:buNone/>
              <a:defRPr/>
            </a:pPr>
            <a:r>
              <a:rPr lang="es-ES" sz="24600" dirty="0" err="1"/>
              <a:t>Merci</a:t>
            </a:r>
            <a:r>
              <a:rPr lang="es-ES" sz="24600" dirty="0"/>
              <a:t>!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_tradnl" sz="24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es-ES_tradnl" sz="4600" b="1" dirty="0" smtClean="0"/>
              <a:t>NGORAN </a:t>
            </a:r>
            <a:r>
              <a:rPr lang="es-ES_tradnl" sz="4600" b="1" dirty="0" err="1" smtClean="0"/>
              <a:t>Konan</a:t>
            </a:r>
            <a:r>
              <a:rPr lang="es-ES_tradnl" sz="4600" b="1" dirty="0" smtClean="0"/>
              <a:t> </a:t>
            </a:r>
            <a:r>
              <a:rPr lang="es-ES_tradnl" sz="4600" b="1" dirty="0" err="1" smtClean="0"/>
              <a:t>Norbert</a:t>
            </a:r>
            <a:endParaRPr lang="es-ES_tradnl" sz="4600" b="1" dirty="0" smtClean="0"/>
          </a:p>
          <a:p>
            <a:pPr algn="ctr">
              <a:buNone/>
              <a:defRPr/>
            </a:pPr>
            <a:endParaRPr lang="es-ES_tradnl" sz="4600" b="1" dirty="0" smtClean="0"/>
          </a:p>
          <a:p>
            <a:pPr algn="ctr">
              <a:buNone/>
              <a:defRPr/>
            </a:pPr>
            <a:r>
              <a:rPr lang="fr-FR" sz="4600" dirty="0"/>
              <a:t>(+225)20206140/ (+225) </a:t>
            </a:r>
            <a:r>
              <a:rPr lang="fr-FR" sz="4600" dirty="0" smtClean="0"/>
              <a:t>57327690</a:t>
            </a:r>
            <a:endParaRPr lang="fr-FR" sz="4600" dirty="0" smtClean="0"/>
          </a:p>
          <a:p>
            <a:pPr algn="ctr">
              <a:buNone/>
              <a:defRPr/>
            </a:pPr>
            <a:endParaRPr lang="fr-FR" sz="4600" u="sng" dirty="0"/>
          </a:p>
          <a:p>
            <a:pPr algn="ctr">
              <a:buNone/>
              <a:defRPr/>
            </a:pPr>
            <a:r>
              <a:rPr lang="fr-FR" sz="4600" dirty="0" smtClean="0"/>
              <a:t>ngoran_norbert@yahoo.fr</a:t>
            </a:r>
            <a:endParaRPr lang="es-ES_tradnl" sz="46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6" name="Picture 25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1600" b="1" u="sng" dirty="0" smtClean="0"/>
              <a:t>Vision globale</a:t>
            </a:r>
            <a:r>
              <a:rPr lang="fr-FR" sz="1600" b="1" dirty="0" smtClean="0"/>
              <a:t> </a:t>
            </a:r>
            <a:r>
              <a:rPr lang="fr-FR" sz="1600" dirty="0" smtClean="0"/>
              <a:t>: émergence </a:t>
            </a:r>
            <a:r>
              <a:rPr lang="fr-FR" sz="1600" dirty="0"/>
              <a:t>de la Côte d’Ivoire en </a:t>
            </a:r>
            <a:r>
              <a:rPr lang="fr-FR" sz="1600" dirty="0" smtClean="0"/>
              <a:t>2020;</a:t>
            </a:r>
          </a:p>
          <a:p>
            <a:pPr marL="0" indent="0">
              <a:buNone/>
            </a:pPr>
            <a:r>
              <a:rPr lang="fr-FR" sz="1600" u="sng" dirty="0"/>
              <a:t>Sectorielle </a:t>
            </a:r>
            <a:r>
              <a:rPr lang="fr-FR" sz="1600" dirty="0" smtClean="0"/>
              <a:t>: faire de la Côte d’ivoire  </a:t>
            </a:r>
            <a:r>
              <a:rPr lang="fr-FR" sz="1600" dirty="0"/>
              <a:t>le leader du marché Ouest-Africain de l’énergie électrique. </a:t>
            </a:r>
            <a:endParaRPr lang="fr-FR" sz="1600" dirty="0" smtClean="0"/>
          </a:p>
          <a:p>
            <a:pPr marL="0" indent="0">
              <a:buNone/>
            </a:pPr>
            <a:r>
              <a:rPr lang="fr-FR" sz="1600" u="sng" dirty="0"/>
              <a:t>S</a:t>
            </a:r>
            <a:r>
              <a:rPr lang="fr-FR" sz="1600" u="sng" dirty="0" smtClean="0"/>
              <a:t>tratégie </a:t>
            </a:r>
            <a:r>
              <a:rPr lang="fr-FR" sz="1600" dirty="0"/>
              <a:t>pour atteindre cet objectif passe par la recherche des moyens de satisfaction de la demande d’énergie électrique à long terme avec la qualité requise aux niveaux national et sous régional</a:t>
            </a:r>
            <a:r>
              <a:rPr lang="fr-FR" sz="1600" dirty="0" smtClean="0"/>
              <a:t>.</a:t>
            </a:r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                  Nécessité de planification des ressources énergétiques et des moyens de production, transport et distribution :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fr-FR" sz="1600" dirty="0" smtClean="0"/>
              <a:t>Mise en place d’équipes projet composées de la </a:t>
            </a:r>
            <a:r>
              <a:rPr lang="fr-FR" sz="1600" dirty="0" smtClean="0"/>
              <a:t>DGE et </a:t>
            </a:r>
            <a:r>
              <a:rPr lang="fr-FR" sz="1600" dirty="0" smtClean="0"/>
              <a:t>CI-ENERGIES </a:t>
            </a:r>
            <a:r>
              <a:rPr lang="fr-FR" sz="1600" dirty="0" smtClean="0"/>
              <a:t>: </a:t>
            </a:r>
            <a:r>
              <a:rPr lang="fr-FR" sz="1600" dirty="0" smtClean="0"/>
              <a:t>réalisation de plans directeurs:</a:t>
            </a:r>
            <a:endParaRPr lang="fr-FR" sz="16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600" dirty="0" smtClean="0"/>
              <a:t>Plan </a:t>
            </a:r>
            <a:r>
              <a:rPr lang="fr-FR" sz="1600" dirty="0"/>
              <a:t>dire</a:t>
            </a:r>
            <a:r>
              <a:rPr lang="fr-FR" sz="1600" dirty="0" smtClean="0"/>
              <a:t>cteur Production Transport (PDPT) prévoyant 6648 MW en 2030 avec 42% </a:t>
            </a:r>
            <a:r>
              <a:rPr lang="fr-FR" sz="1600" dirty="0" smtClean="0"/>
              <a:t>d’</a:t>
            </a:r>
            <a:r>
              <a:rPr lang="fr-FR" sz="1600" dirty="0" err="1" smtClean="0"/>
              <a:t>EnR</a:t>
            </a:r>
            <a:r>
              <a:rPr lang="fr-FR" sz="1600" dirty="0" smtClean="0"/>
              <a:t> </a:t>
            </a:r>
            <a:r>
              <a:rPr lang="fr-FR" sz="1600" dirty="0" smtClean="0"/>
              <a:t>dans le mix de production énergétique (16% </a:t>
            </a:r>
            <a:r>
              <a:rPr lang="fr-FR" sz="1600" dirty="0" smtClean="0"/>
              <a:t>hors grande </a:t>
            </a:r>
            <a:r>
              <a:rPr lang="fr-FR" sz="1600" dirty="0" smtClean="0"/>
              <a:t>hydro);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600" dirty="0" smtClean="0"/>
              <a:t>Plan Directeur Electrification Rurale (PDER) prévoyant l’électrification de la totalité des 8583 localités de Côte d’ivoire à l’horizon </a:t>
            </a:r>
            <a:r>
              <a:rPr lang="fr-FR" sz="1600" dirty="0" smtClean="0"/>
              <a:t>2025; 2112 localités en 2017 et 500 localités par an</a:t>
            </a:r>
            <a:endParaRPr lang="fr-FR" sz="16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600" dirty="0"/>
              <a:t>Plan </a:t>
            </a:r>
            <a:r>
              <a:rPr lang="fr-FR" sz="1600" dirty="0" smtClean="0"/>
              <a:t>Directeur Distribution  </a:t>
            </a:r>
            <a:r>
              <a:rPr lang="fr-FR" sz="1600" dirty="0" smtClean="0"/>
              <a:t>prévoyant </a:t>
            </a:r>
            <a:r>
              <a:rPr lang="fr-FR" sz="1600" dirty="0" smtClean="0"/>
              <a:t>une trentaine de nouveaux </a:t>
            </a:r>
            <a:r>
              <a:rPr lang="fr-FR" sz="1600" dirty="0"/>
              <a:t>postes sources ,à l’horizon 2030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sz="1600" dirty="0"/>
              <a:t>Plan Directeur Automatisme et </a:t>
            </a:r>
            <a:r>
              <a:rPr lang="fr-FR" sz="1600" dirty="0" err="1" smtClean="0"/>
              <a:t>Téléconduite</a:t>
            </a:r>
            <a:r>
              <a:rPr lang="fr-FR" sz="1600" dirty="0"/>
              <a:t> </a:t>
            </a:r>
            <a:r>
              <a:rPr lang="fr-FR" sz="1600" dirty="0" smtClean="0"/>
              <a:t>prévoyant 4 postes </a:t>
            </a:r>
            <a:r>
              <a:rPr lang="fr-FR" sz="1600" dirty="0" smtClean="0"/>
              <a:t>opérateurs </a:t>
            </a:r>
            <a:r>
              <a:rPr lang="fr-FR" sz="1600" dirty="0" smtClean="0"/>
              <a:t>au niveau </a:t>
            </a:r>
            <a:r>
              <a:rPr lang="fr-FR" sz="1600" dirty="0" smtClean="0"/>
              <a:t>Transport </a:t>
            </a:r>
            <a:r>
              <a:rPr lang="fr-FR" sz="1600" dirty="0" smtClean="0"/>
              <a:t>et 4 au niveau </a:t>
            </a:r>
            <a:r>
              <a:rPr lang="fr-FR" sz="1600" dirty="0" smtClean="0"/>
              <a:t>Distribution </a:t>
            </a:r>
            <a:r>
              <a:rPr lang="fr-FR" sz="1600" dirty="0" smtClean="0"/>
              <a:t>et le réseau de télécommunication en fibre optique à l’horizon 2030,</a:t>
            </a:r>
            <a:endParaRPr lang="fr-FR" sz="1600" dirty="0"/>
          </a:p>
          <a:p>
            <a:pPr>
              <a:buFontTx/>
              <a:buChar char="-"/>
            </a:pPr>
            <a:endParaRPr lang="fr-FR" sz="1600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Flèche droite 4"/>
          <p:cNvSpPr/>
          <p:nvPr/>
        </p:nvSpPr>
        <p:spPr>
          <a:xfrm>
            <a:off x="654922" y="2959774"/>
            <a:ext cx="489204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91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Outils</a:t>
            </a:r>
            <a:r>
              <a:rPr lang="es-ES" dirty="0" smtClean="0"/>
              <a:t> de </a:t>
            </a:r>
            <a:r>
              <a:rPr lang="es-ES" dirty="0" err="1" smtClean="0"/>
              <a:t>planification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u="sng" dirty="0" smtClean="0"/>
              <a:t>Plan </a:t>
            </a:r>
            <a:r>
              <a:rPr lang="es-ES" u="sng" dirty="0" err="1" smtClean="0"/>
              <a:t>Directeur</a:t>
            </a:r>
            <a:r>
              <a:rPr lang="es-ES" u="sng" dirty="0" smtClean="0"/>
              <a:t> </a:t>
            </a:r>
            <a:r>
              <a:rPr lang="es-ES" u="sng" dirty="0" err="1" smtClean="0"/>
              <a:t>Production</a:t>
            </a:r>
            <a:r>
              <a:rPr lang="es-ES" u="sng" dirty="0" smtClean="0"/>
              <a:t> </a:t>
            </a:r>
            <a:r>
              <a:rPr lang="es-ES" u="sng" dirty="0" err="1" smtClean="0"/>
              <a:t>Transport</a:t>
            </a:r>
            <a:r>
              <a:rPr lang="es-ES" u="sng" dirty="0" smtClean="0"/>
              <a:t> (PDPT)</a:t>
            </a:r>
          </a:p>
          <a:p>
            <a:pPr marL="457200" indent="-457200">
              <a:buFont typeface="+mj-lt"/>
              <a:buAutoNum type="arabicPeriod"/>
            </a:pPr>
            <a:endParaRPr lang="es-ES" dirty="0"/>
          </a:p>
          <a:p>
            <a:r>
              <a:rPr lang="es-ES" dirty="0" smtClean="0"/>
              <a:t>PRELE : </a:t>
            </a:r>
            <a:r>
              <a:rPr lang="es-ES" dirty="0" err="1" smtClean="0"/>
              <a:t>logiciel</a:t>
            </a:r>
            <a:r>
              <a:rPr lang="es-ES" dirty="0" smtClean="0"/>
              <a:t> de </a:t>
            </a:r>
            <a:r>
              <a:rPr lang="es-ES" dirty="0" err="1" smtClean="0"/>
              <a:t>Panification</a:t>
            </a:r>
            <a:r>
              <a:rPr lang="es-ES" dirty="0" smtClean="0"/>
              <a:t> des </a:t>
            </a:r>
            <a:r>
              <a:rPr lang="es-ES" dirty="0" err="1" smtClean="0"/>
              <a:t>ouvrages</a:t>
            </a:r>
            <a:r>
              <a:rPr lang="es-ES" dirty="0" smtClean="0"/>
              <a:t> de </a:t>
            </a:r>
            <a:r>
              <a:rPr lang="es-ES" dirty="0" err="1" smtClean="0"/>
              <a:t>production</a:t>
            </a:r>
            <a:r>
              <a:rPr lang="es-ES" dirty="0" smtClean="0"/>
              <a:t> par </a:t>
            </a:r>
            <a:r>
              <a:rPr lang="es-ES" dirty="0" err="1" smtClean="0"/>
              <a:t>rapport</a:t>
            </a:r>
            <a:r>
              <a:rPr lang="es-ES" dirty="0" smtClean="0"/>
              <a:t> à la </a:t>
            </a:r>
            <a:r>
              <a:rPr lang="es-ES" dirty="0" err="1" smtClean="0"/>
              <a:t>prévision</a:t>
            </a:r>
            <a:r>
              <a:rPr lang="es-ES" dirty="0" smtClean="0"/>
              <a:t> </a:t>
            </a:r>
            <a:r>
              <a:rPr lang="es-ES" dirty="0" smtClean="0"/>
              <a:t>de la demande;</a:t>
            </a:r>
          </a:p>
          <a:p>
            <a:endParaRPr lang="es-ES" dirty="0"/>
          </a:p>
          <a:p>
            <a:r>
              <a:rPr lang="fr-FR" dirty="0" smtClean="0"/>
              <a:t>SMARTFLOW et  EUROSTAG : logiciels de Calcul des réseaux électriques de transport.</a:t>
            </a:r>
          </a:p>
          <a:p>
            <a:endParaRPr lang="fr-FR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381454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Outils</a:t>
            </a:r>
            <a:r>
              <a:rPr lang="es-ES" dirty="0"/>
              <a:t> de </a:t>
            </a:r>
            <a:r>
              <a:rPr lang="es-ES" dirty="0" err="1"/>
              <a:t>planification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u="sng" dirty="0" smtClean="0"/>
              <a:t>Plan </a:t>
            </a:r>
            <a:r>
              <a:rPr lang="es-ES" u="sng" dirty="0" err="1" smtClean="0"/>
              <a:t>Directeur</a:t>
            </a:r>
            <a:r>
              <a:rPr lang="es-ES" u="sng" dirty="0" smtClean="0"/>
              <a:t> </a:t>
            </a:r>
            <a:r>
              <a:rPr lang="es-ES" u="sng" dirty="0" err="1" smtClean="0"/>
              <a:t>Electrification</a:t>
            </a:r>
            <a:r>
              <a:rPr lang="es-ES" u="sng" dirty="0" smtClean="0"/>
              <a:t> </a:t>
            </a:r>
            <a:r>
              <a:rPr lang="es-ES" u="sng" dirty="0" err="1" smtClean="0"/>
              <a:t>Rurale</a:t>
            </a:r>
            <a:r>
              <a:rPr lang="es-ES" u="sng" dirty="0" smtClean="0"/>
              <a:t> (PDER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endParaRPr lang="es-ES" dirty="0"/>
          </a:p>
          <a:p>
            <a:r>
              <a:rPr lang="fr-FR" dirty="0" smtClean="0"/>
              <a:t>GEOSIM</a:t>
            </a:r>
            <a:endParaRPr lang="fr-FR" dirty="0"/>
          </a:p>
          <a:p>
            <a:pPr lvl="1">
              <a:buFontTx/>
              <a:buChar char="-"/>
            </a:pPr>
            <a:r>
              <a:rPr lang="fr-FR" sz="2400" dirty="0" smtClean="0"/>
              <a:t>Analyse </a:t>
            </a:r>
            <a:r>
              <a:rPr lang="fr-FR" sz="2400" dirty="0"/>
              <a:t>spatiale et aménagement du </a:t>
            </a:r>
            <a:r>
              <a:rPr lang="fr-FR" sz="2400" dirty="0" smtClean="0"/>
              <a:t>territoire</a:t>
            </a:r>
          </a:p>
          <a:p>
            <a:pPr lvl="1">
              <a:buFontTx/>
              <a:buChar char="-"/>
            </a:pPr>
            <a:r>
              <a:rPr lang="fr-FR" sz="2400" dirty="0"/>
              <a:t>Prévision de la demande (à l’horizon de la planification</a:t>
            </a:r>
            <a:r>
              <a:rPr lang="fr-FR" sz="2400" dirty="0" smtClean="0"/>
              <a:t>)</a:t>
            </a:r>
          </a:p>
          <a:p>
            <a:pPr lvl="1">
              <a:buFontTx/>
              <a:buChar char="-"/>
            </a:pPr>
            <a:r>
              <a:rPr lang="es-ES" sz="2400" dirty="0" err="1"/>
              <a:t>Comparaison</a:t>
            </a:r>
            <a:r>
              <a:rPr lang="es-ES" sz="2400" dirty="0"/>
              <a:t> des </a:t>
            </a:r>
            <a:r>
              <a:rPr lang="es-ES" sz="2400" dirty="0" err="1"/>
              <a:t>solutions</a:t>
            </a:r>
            <a:r>
              <a:rPr lang="es-ES" sz="2400" dirty="0"/>
              <a:t> </a:t>
            </a:r>
            <a:r>
              <a:rPr lang="es-ES" sz="2400" dirty="0" err="1"/>
              <a:t>d’approvisionnement</a:t>
            </a:r>
            <a:r>
              <a:rPr lang="es-ES" sz="2400" dirty="0"/>
              <a:t> </a:t>
            </a:r>
            <a:r>
              <a:rPr lang="es-ES" sz="2400" dirty="0" smtClean="0"/>
              <a:t>(</a:t>
            </a:r>
            <a:r>
              <a:rPr lang="fr-FR" sz="2400" dirty="0"/>
              <a:t>Sélection de l’option la plus adaptée (dimensionnement + chiffrage</a:t>
            </a:r>
            <a:r>
              <a:rPr lang="fr-FR" sz="2400" dirty="0" smtClean="0"/>
              <a:t>)</a:t>
            </a:r>
          </a:p>
          <a:p>
            <a:pPr lvl="1">
              <a:buFontTx/>
              <a:buChar char="-"/>
            </a:pPr>
            <a:r>
              <a:rPr lang="fr-FR" sz="2400" dirty="0"/>
              <a:t>Stratégies de pré-électrification (localités isolées) (Dimensionnement des équipements (PV, Plateforme Multifonctionnelle) - Chiffrage des </a:t>
            </a:r>
            <a:r>
              <a:rPr lang="fr-FR" sz="2400" dirty="0" smtClean="0"/>
              <a:t>investissements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3814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Outils</a:t>
            </a:r>
            <a:r>
              <a:rPr lang="es-ES" dirty="0"/>
              <a:t> de </a:t>
            </a:r>
            <a:r>
              <a:rPr lang="es-ES" dirty="0" err="1"/>
              <a:t>planification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u="sng" dirty="0" smtClean="0"/>
              <a:t>Plan </a:t>
            </a:r>
            <a:r>
              <a:rPr lang="es-ES" u="sng" dirty="0" err="1" smtClean="0"/>
              <a:t>Directeur</a:t>
            </a:r>
            <a:r>
              <a:rPr lang="es-ES" u="sng" dirty="0" smtClean="0"/>
              <a:t> </a:t>
            </a:r>
            <a:r>
              <a:rPr lang="es-ES" u="sng" dirty="0" err="1" smtClean="0"/>
              <a:t>Electrification</a:t>
            </a:r>
            <a:r>
              <a:rPr lang="es-ES" u="sng" dirty="0" smtClean="0"/>
              <a:t> </a:t>
            </a:r>
            <a:r>
              <a:rPr lang="es-ES" u="sng" dirty="0" err="1" smtClean="0"/>
              <a:t>Rurale</a:t>
            </a:r>
            <a:r>
              <a:rPr lang="es-ES" u="sng" dirty="0" smtClean="0"/>
              <a:t> (PDER)</a:t>
            </a:r>
          </a:p>
          <a:p>
            <a:pPr marL="0" indent="0">
              <a:buNone/>
            </a:pPr>
            <a:endParaRPr lang="es-ES" dirty="0"/>
          </a:p>
          <a:p>
            <a:r>
              <a:rPr lang="fr-FR" dirty="0" smtClean="0"/>
              <a:t>GISELEC </a:t>
            </a:r>
            <a:endParaRPr lang="fr-FR" dirty="0"/>
          </a:p>
          <a:p>
            <a:pPr lvl="1">
              <a:buFontTx/>
              <a:buChar char="-"/>
            </a:pPr>
            <a:r>
              <a:rPr lang="fr-FR" sz="2400" dirty="0"/>
              <a:t>Dimensionnement électrique et  mécanique des réseaux de distribution </a:t>
            </a:r>
          </a:p>
          <a:p>
            <a:pPr lvl="1">
              <a:buFontTx/>
              <a:buChar char="-"/>
            </a:pPr>
            <a:r>
              <a:rPr lang="fr-FR" sz="2400" dirty="0"/>
              <a:t>Digitalisation </a:t>
            </a:r>
            <a:r>
              <a:rPr lang="fr-FR" sz="2400" dirty="0" smtClean="0"/>
              <a:t>&amp;</a:t>
            </a:r>
            <a:r>
              <a:rPr lang="fr-FR" sz="2400" dirty="0"/>
              <a:t> </a:t>
            </a:r>
            <a:r>
              <a:rPr lang="fr-FR" sz="2400" dirty="0" smtClean="0"/>
              <a:t>Calculs</a:t>
            </a:r>
            <a:r>
              <a:rPr lang="fr-FR" sz="2400" dirty="0"/>
              <a:t> électriques BT </a:t>
            </a:r>
          </a:p>
        </p:txBody>
      </p:sp>
    </p:spTree>
    <p:extLst>
      <p:ext uri="{BB962C8B-B14F-4D97-AF65-F5344CB8AC3E}">
        <p14:creationId xmlns:p14="http://schemas.microsoft.com/office/powerpoint/2010/main" val="33724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Outils</a:t>
            </a:r>
            <a:r>
              <a:rPr lang="es-ES" dirty="0"/>
              <a:t> de </a:t>
            </a:r>
            <a:r>
              <a:rPr lang="es-ES" dirty="0" err="1"/>
              <a:t>planification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u="sng" dirty="0" err="1" smtClean="0"/>
              <a:t>Systèmes</a:t>
            </a:r>
            <a:r>
              <a:rPr lang="es-ES" u="sng" dirty="0" smtClean="0"/>
              <a:t> </a:t>
            </a:r>
            <a:r>
              <a:rPr lang="es-ES" u="sng" dirty="0" err="1" smtClean="0"/>
              <a:t>d’Information</a:t>
            </a:r>
            <a:r>
              <a:rPr lang="es-ES" u="sng" dirty="0" smtClean="0"/>
              <a:t> </a:t>
            </a:r>
            <a:r>
              <a:rPr lang="es-ES" u="sng" dirty="0" err="1" smtClean="0"/>
              <a:t>Géographiques</a:t>
            </a:r>
            <a:r>
              <a:rPr lang="es-ES" u="sng" dirty="0" smtClean="0"/>
              <a:t> (SIG)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GISELEC et GEOSIM </a:t>
            </a:r>
            <a:r>
              <a:rPr lang="fr-FR" dirty="0"/>
              <a:t> </a:t>
            </a:r>
            <a:r>
              <a:rPr lang="fr-FR" dirty="0" smtClean="0"/>
              <a:t>reposent </a:t>
            </a:r>
            <a:r>
              <a:rPr lang="fr-FR" dirty="0"/>
              <a:t>sur la technologie des Systèmes d’Information Géographique (SIG) et </a:t>
            </a:r>
            <a:r>
              <a:rPr lang="fr-FR" dirty="0" smtClean="0"/>
              <a:t>fonctionnent dans </a:t>
            </a:r>
            <a:r>
              <a:rPr lang="fr-FR" dirty="0"/>
              <a:t>l’environnement </a:t>
            </a:r>
            <a:r>
              <a:rPr lang="fr-FR" dirty="0" smtClean="0"/>
              <a:t>MANIFOL, logiciel utilisé pour l’élaboration du PDER-CI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En ce qui concerne le PDPT, le logiciel Quantum GIS a été utilisé.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1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Implémentation</a:t>
            </a:r>
            <a:r>
              <a:rPr lang="es-ES" dirty="0"/>
              <a:t> des SIG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u="sng" dirty="0" err="1"/>
              <a:t>Systèmes</a:t>
            </a:r>
            <a:r>
              <a:rPr lang="es-ES" u="sng" dirty="0"/>
              <a:t> </a:t>
            </a:r>
            <a:r>
              <a:rPr lang="es-ES" u="sng" dirty="0" err="1"/>
              <a:t>d’Information</a:t>
            </a:r>
            <a:r>
              <a:rPr lang="es-ES" u="sng" dirty="0"/>
              <a:t> </a:t>
            </a:r>
            <a:r>
              <a:rPr lang="es-ES" u="sng" dirty="0" err="1"/>
              <a:t>Géographiques</a:t>
            </a:r>
            <a:r>
              <a:rPr lang="es-ES" u="sng" dirty="0"/>
              <a:t> (</a:t>
            </a:r>
            <a:r>
              <a:rPr lang="es-ES" u="sng" dirty="0" smtClean="0"/>
              <a:t>SIG)</a:t>
            </a:r>
            <a:endParaRPr lang="es-ES" u="sng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CI-ENERGIES est l’organisme responsable de la mise à jour des plans directeurs avec les outils ci-mentionnés,</a:t>
            </a:r>
            <a:endParaRPr lang="fr-FR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Téléphone</a:t>
            </a:r>
            <a:r>
              <a:rPr lang="es-ES" dirty="0" smtClean="0"/>
              <a:t>:   +225 20206201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 smtClean="0"/>
              <a:t>Adresse</a:t>
            </a:r>
            <a:r>
              <a:rPr lang="es-ES" dirty="0" smtClean="0"/>
              <a:t> </a:t>
            </a:r>
            <a:r>
              <a:rPr lang="es-ES" dirty="0" err="1" smtClean="0"/>
              <a:t>géographique</a:t>
            </a:r>
            <a:r>
              <a:rPr lang="es-ES" dirty="0" smtClean="0"/>
              <a:t> : </a:t>
            </a:r>
            <a:r>
              <a:rPr lang="fr-FR" dirty="0"/>
              <a:t>Place de la République, Immeuble EECI, 01 B.P. 1345 ABIDJAN 01 Côte d’Ivoire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b="1" dirty="0"/>
              <a:t>Email :</a:t>
            </a:r>
            <a:r>
              <a:rPr lang="fr-FR" b="1" dirty="0">
                <a:hlinkClick r:id="rId2"/>
              </a:rPr>
              <a:t>mail@cinergies.ci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err="1" smtClean="0"/>
              <a:t>Site</a:t>
            </a:r>
            <a:r>
              <a:rPr lang="es-ES" dirty="0" smtClean="0"/>
              <a:t> </a:t>
            </a:r>
            <a:r>
              <a:rPr lang="es-ES" dirty="0"/>
              <a:t>web : </a:t>
            </a:r>
            <a:r>
              <a:rPr lang="es-ES" dirty="0">
                <a:hlinkClick r:id="rId3"/>
              </a:rPr>
              <a:t>www.cinergies.ci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38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Systèmes</a:t>
            </a:r>
            <a:r>
              <a:rPr lang="es-ES" dirty="0"/>
              <a:t> </a:t>
            </a:r>
            <a:r>
              <a:rPr lang="es-ES" dirty="0" err="1"/>
              <a:t>d’Information</a:t>
            </a:r>
            <a:r>
              <a:rPr lang="es-ES" dirty="0"/>
              <a:t> </a:t>
            </a:r>
            <a:r>
              <a:rPr lang="es-ES" dirty="0" err="1"/>
              <a:t>Énergetique</a:t>
            </a:r>
            <a:r>
              <a:rPr lang="es-ES" dirty="0"/>
              <a:t> (SIE)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err="1" smtClean="0"/>
              <a:t>L’Equipe</a:t>
            </a:r>
            <a:r>
              <a:rPr lang="es-ES" dirty="0" smtClean="0"/>
              <a:t> </a:t>
            </a:r>
            <a:r>
              <a:rPr lang="es-ES" dirty="0" smtClean="0"/>
              <a:t>SIE </a:t>
            </a:r>
            <a:r>
              <a:rPr lang="es-ES" dirty="0" err="1"/>
              <a:t>C</a:t>
            </a:r>
            <a:r>
              <a:rPr lang="es-ES" dirty="0" err="1" smtClean="0"/>
              <a:t>ôte</a:t>
            </a:r>
            <a:r>
              <a:rPr lang="es-ES" dirty="0" smtClean="0"/>
              <a:t> </a:t>
            </a:r>
            <a:r>
              <a:rPr lang="es-ES" dirty="0" err="1" smtClean="0"/>
              <a:t>d’Ivoire</a:t>
            </a:r>
            <a:r>
              <a:rPr lang="es-ES" dirty="0" smtClean="0"/>
              <a:t>  </a:t>
            </a:r>
            <a:r>
              <a:rPr lang="es-ES" dirty="0" err="1" smtClean="0"/>
              <a:t>créée</a:t>
            </a:r>
            <a:r>
              <a:rPr lang="es-ES" dirty="0" smtClean="0"/>
              <a:t>  </a:t>
            </a:r>
            <a:r>
              <a:rPr lang="es-ES" dirty="0" err="1" smtClean="0"/>
              <a:t>dépuis</a:t>
            </a:r>
            <a:r>
              <a:rPr lang="es-ES" dirty="0" smtClean="0"/>
              <a:t> </a:t>
            </a:r>
            <a:r>
              <a:rPr lang="es-ES" dirty="0" smtClean="0"/>
              <a:t>2008 et </a:t>
            </a:r>
            <a:r>
              <a:rPr lang="es-ES" dirty="0" err="1" smtClean="0"/>
              <a:t>redynamisée</a:t>
            </a:r>
            <a:r>
              <a:rPr lang="es-ES" dirty="0" smtClean="0"/>
              <a:t> en 2014 </a:t>
            </a:r>
            <a:r>
              <a:rPr lang="es-ES" dirty="0" err="1" smtClean="0"/>
              <a:t>est</a:t>
            </a:r>
            <a:r>
              <a:rPr lang="es-ES" dirty="0" smtClean="0"/>
              <a:t> </a:t>
            </a:r>
            <a:r>
              <a:rPr lang="es-ES" dirty="0" err="1" smtClean="0"/>
              <a:t>composée</a:t>
            </a:r>
            <a:r>
              <a:rPr lang="es-ES" dirty="0" smtClean="0"/>
              <a:t> </a:t>
            </a:r>
            <a:r>
              <a:rPr lang="es-ES" dirty="0" smtClean="0"/>
              <a:t>de :</a:t>
            </a:r>
          </a:p>
          <a:p>
            <a:r>
              <a:rPr lang="es-ES" dirty="0" smtClean="0"/>
              <a:t>01 </a:t>
            </a:r>
            <a:r>
              <a:rPr lang="fr-FR" dirty="0" smtClean="0"/>
              <a:t>coordonnateur (DGE); </a:t>
            </a:r>
          </a:p>
          <a:p>
            <a:r>
              <a:rPr lang="fr-FR" dirty="0" smtClean="0"/>
              <a:t>01 spécialiste </a:t>
            </a:r>
            <a:r>
              <a:rPr lang="fr-FR" dirty="0"/>
              <a:t>de la gestion de la base de données du </a:t>
            </a:r>
            <a:r>
              <a:rPr lang="fr-FR" dirty="0" smtClean="0"/>
              <a:t>SIE (DGE);</a:t>
            </a:r>
          </a:p>
          <a:p>
            <a:r>
              <a:rPr lang="fr-FR" dirty="0" smtClean="0"/>
              <a:t>spécialiste </a:t>
            </a:r>
            <a:r>
              <a:rPr lang="fr-FR" dirty="0"/>
              <a:t>du sous-secteur de l’électricité </a:t>
            </a:r>
            <a:r>
              <a:rPr lang="fr-FR" dirty="0" smtClean="0"/>
              <a:t> (DGE)</a:t>
            </a:r>
          </a:p>
          <a:p>
            <a:r>
              <a:rPr lang="fr-FR" dirty="0" smtClean="0"/>
              <a:t>spécialiste </a:t>
            </a:r>
            <a:r>
              <a:rPr lang="fr-FR" dirty="0"/>
              <a:t>du sous-secteur de la </a:t>
            </a:r>
            <a:r>
              <a:rPr lang="fr-FR" dirty="0" smtClean="0"/>
              <a:t>biomasse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Les </a:t>
            </a:r>
            <a:r>
              <a:rPr lang="es-ES" b="1" dirty="0" err="1" smtClean="0"/>
              <a:t>données</a:t>
            </a:r>
            <a:r>
              <a:rPr lang="es-ES" b="1" dirty="0" smtClean="0"/>
              <a:t>  </a:t>
            </a:r>
            <a:r>
              <a:rPr lang="es-ES" b="1" dirty="0" err="1" smtClean="0"/>
              <a:t>sont</a:t>
            </a:r>
            <a:r>
              <a:rPr lang="es-ES" b="1" dirty="0" smtClean="0"/>
              <a:t> le plus </a:t>
            </a:r>
            <a:r>
              <a:rPr lang="es-ES" b="1" dirty="0" err="1" smtClean="0"/>
              <a:t>souvent</a:t>
            </a:r>
            <a:r>
              <a:rPr lang="es-ES" b="1" dirty="0" smtClean="0"/>
              <a:t> </a:t>
            </a:r>
            <a:r>
              <a:rPr lang="es-ES" b="1" dirty="0" err="1" smtClean="0"/>
              <a:t>collectées</a:t>
            </a:r>
            <a:r>
              <a:rPr lang="es-ES" b="1" dirty="0" smtClean="0"/>
              <a:t> (si elles </a:t>
            </a:r>
            <a:r>
              <a:rPr lang="es-ES" b="1" dirty="0" err="1" smtClean="0"/>
              <a:t>sont</a:t>
            </a:r>
            <a:r>
              <a:rPr lang="es-ES" b="1" dirty="0" smtClean="0"/>
              <a:t> disponibles) à </a:t>
            </a:r>
            <a:r>
              <a:rPr lang="es-ES" b="1" dirty="0" err="1" smtClean="0"/>
              <a:t>travers</a:t>
            </a:r>
            <a:r>
              <a:rPr lang="es-ES" b="1" dirty="0" smtClean="0"/>
              <a:t> des </a:t>
            </a:r>
            <a:r>
              <a:rPr lang="es-ES" b="1" dirty="0" err="1" smtClean="0"/>
              <a:t>personnes</a:t>
            </a:r>
            <a:r>
              <a:rPr lang="es-ES" b="1" dirty="0" smtClean="0"/>
              <a:t> </a:t>
            </a:r>
            <a:r>
              <a:rPr lang="es-ES" b="1" dirty="0" err="1" smtClean="0"/>
              <a:t>identifiées</a:t>
            </a:r>
            <a:r>
              <a:rPr lang="es-ES" b="1" dirty="0" smtClean="0"/>
              <a:t> (</a:t>
            </a:r>
            <a:r>
              <a:rPr lang="es-ES" b="1" dirty="0" err="1" smtClean="0"/>
              <a:t>points</a:t>
            </a:r>
            <a:r>
              <a:rPr lang="es-ES" b="1" dirty="0" smtClean="0"/>
              <a:t> </a:t>
            </a:r>
            <a:r>
              <a:rPr lang="es-ES" b="1" dirty="0" err="1" smtClean="0"/>
              <a:t>focaux</a:t>
            </a:r>
            <a:r>
              <a:rPr lang="es-ES" b="1" dirty="0" smtClean="0"/>
              <a:t>) </a:t>
            </a:r>
            <a:r>
              <a:rPr lang="es-ES" b="1" dirty="0" err="1" smtClean="0"/>
              <a:t>au</a:t>
            </a:r>
            <a:r>
              <a:rPr lang="es-ES" b="1" dirty="0" smtClean="0"/>
              <a:t> </a:t>
            </a:r>
            <a:r>
              <a:rPr lang="es-ES" b="1" dirty="0" err="1" smtClean="0"/>
              <a:t>sein</a:t>
            </a:r>
            <a:r>
              <a:rPr lang="es-ES" b="1" dirty="0" smtClean="0"/>
              <a:t> des </a:t>
            </a:r>
            <a:r>
              <a:rPr lang="es-ES" b="1" dirty="0" err="1" smtClean="0"/>
              <a:t>structures</a:t>
            </a:r>
            <a:r>
              <a:rPr lang="es-ES" b="1" dirty="0" smtClean="0"/>
              <a:t> </a:t>
            </a:r>
            <a:r>
              <a:rPr lang="es-ES" b="1" dirty="0" err="1" smtClean="0"/>
              <a:t>ou</a:t>
            </a:r>
            <a:r>
              <a:rPr lang="es-ES" b="1" dirty="0" smtClean="0"/>
              <a:t> </a:t>
            </a:r>
            <a:r>
              <a:rPr lang="es-ES" b="1" dirty="0" err="1" smtClean="0"/>
              <a:t>entités</a:t>
            </a:r>
            <a:r>
              <a:rPr lang="es-ES" b="1" dirty="0" smtClean="0"/>
              <a:t> </a:t>
            </a:r>
            <a:r>
              <a:rPr lang="es-ES" b="1" dirty="0" err="1" smtClean="0"/>
              <a:t>détentrices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28474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Systèmes</a:t>
            </a:r>
            <a:r>
              <a:rPr lang="es-ES" dirty="0"/>
              <a:t> </a:t>
            </a:r>
            <a:r>
              <a:rPr lang="es-ES" dirty="0" err="1"/>
              <a:t>d’Information</a:t>
            </a:r>
            <a:r>
              <a:rPr lang="es-ES" dirty="0"/>
              <a:t> </a:t>
            </a:r>
            <a:r>
              <a:rPr lang="es-ES" dirty="0" err="1"/>
              <a:t>Énergetique</a:t>
            </a:r>
            <a:r>
              <a:rPr lang="es-ES" dirty="0"/>
              <a:t> (SIE)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 smtClean="0"/>
              <a:t>Direction Générale de l’Energie est responsable de la gestion de la base de données, de l’élaboration et de la diffusion des bilans énergétiques annuels.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DGE  : Expert de l’AIE,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Téléphone: +225 20206145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Adresse géographique: </a:t>
            </a:r>
            <a:r>
              <a:rPr lang="fr-FR" dirty="0"/>
              <a:t>Place de la République, Immeuble EECI, 01 B.P. </a:t>
            </a:r>
            <a:r>
              <a:rPr lang="fr-FR" dirty="0" smtClean="0"/>
              <a:t>2541 </a:t>
            </a:r>
            <a:r>
              <a:rPr lang="fr-FR" dirty="0"/>
              <a:t>ABIDJAN 01 Côte </a:t>
            </a:r>
            <a:r>
              <a:rPr lang="fr-FR" dirty="0" smtClean="0"/>
              <a:t>d’Ivoire,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117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2273</TotalTime>
  <Words>452</Words>
  <Application>Microsoft Office PowerPoint</Application>
  <PresentationFormat>Affichage à l'écran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Claridad</vt:lpstr>
      <vt:lpstr>Présentation PowerPoint</vt:lpstr>
      <vt:lpstr>INTRODUCTION</vt:lpstr>
      <vt:lpstr>Outils de planification</vt:lpstr>
      <vt:lpstr>Outils de planification</vt:lpstr>
      <vt:lpstr>Outils de planification</vt:lpstr>
      <vt:lpstr>Outils de planification</vt:lpstr>
      <vt:lpstr>Implémentation des SIG</vt:lpstr>
      <vt:lpstr>Systèmes d’Information Énergetique (SIE)</vt:lpstr>
      <vt:lpstr>Systèmes d’Information Énergetique (SIE)</vt:lpstr>
      <vt:lpstr>Présentation PowerPoint</vt:lpstr>
    </vt:vector>
  </TitlesOfParts>
  <Company>ITC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Penélope Ramírez González</dc:creator>
  <cp:lastModifiedBy>NGORAN KONAN N</cp:lastModifiedBy>
  <cp:revision>95</cp:revision>
  <cp:lastPrinted>2016-07-22T09:45:47Z</cp:lastPrinted>
  <dcterms:created xsi:type="dcterms:W3CDTF">2014-06-26T15:06:19Z</dcterms:created>
  <dcterms:modified xsi:type="dcterms:W3CDTF">2016-07-27T16:12:19Z</dcterms:modified>
</cp:coreProperties>
</file>