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6" r:id="rId7"/>
    <p:sldId id="269" r:id="rId8"/>
    <p:sldId id="271" r:id="rId9"/>
    <p:sldId id="267" r:id="rId10"/>
    <p:sldId id="268" r:id="rId11"/>
    <p:sldId id="273" r:id="rId12"/>
    <p:sldId id="276" r:id="rId13"/>
    <p:sldId id="275" r:id="rId14"/>
    <p:sldId id="272" r:id="rId15"/>
    <p:sldId id="258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élope Ramírez González" initials="PRG" lastIdx="2" clrIdx="0"/>
  <p:cmAuthor id="1" name="utilisateu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46A"/>
    <a:srgbClr val="C6D9F1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>
      <p:cViewPr>
        <p:scale>
          <a:sx n="66" d="100"/>
          <a:sy n="66" d="100"/>
        </p:scale>
        <p:origin x="-168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32E39F-CE6D-4D17-8325-F0D7C002D922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A8652-6F6E-471A-A006-0BDBF3E4D5A3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8084C-1AA3-4A42-B0C6-BFF1FB754D2E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F8187-26B4-422E-A305-81D51F1C7609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AE5D2E-CA98-492F-B83C-6ABF7392468B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801CD-0084-4D23-BFCE-4940F0239F54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659A6-A6D3-4CF5-9EF0-AA8E1969A061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9146A-E842-43BA-AC64-5E2D94A19C1A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93C377-9C76-4B54-B68E-616686485C71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55D43-C6A3-4E0F-B552-F07BCDEF2D9C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8C9EE-2780-4F42-9AD9-AC4E45F4066F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78493-A777-49D2-B969-645E13ECFBBE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6162EB-31E9-4BCD-9664-49F5B37702A1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B9BF6-C038-423C-9410-3DC09613ADDD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0D142-53F1-41D7-9575-0199C0DCE707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E018D-E1CB-405B-AE11-1F6741D75FF5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85F04-C9C5-48FB-BB2F-0A045144AEBC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2B840-9B9F-4745-89FF-7F3AD8E3B4AB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6D165-E975-417C-81FF-3C44C59C828F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F2C4-1EC2-4778-9B20-C758D1E34F0F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BF298-A6BE-41E3-B091-53378234C93F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83FF5-0852-4CB9-B35C-921B11EE13FF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EFFF9-6A8E-4401-9400-A1AA95FC13C4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4112B1-9832-45C8-ADAA-2D8F54533CEF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mailto:dedokoth2@yahoo.fr" TargetMode="External"/><Relationship Id="rId7" Type="http://schemas.openxmlformats.org/officeDocument/2006/relationships/image" Target="../media/image5.jpeg"/><Relationship Id="rId2" Type="http://schemas.openxmlformats.org/officeDocument/2006/relationships/hyperlink" Target="mailto:ablecoffi@yahoo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ergypedia.info/wiki/File:Flag_of_Benin.sv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berme1474@yahoo.f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nin-energi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6 Rectángulo"/>
          <p:cNvSpPr>
            <a:spLocks noChangeArrowheads="1"/>
          </p:cNvSpPr>
          <p:nvPr/>
        </p:nvSpPr>
        <p:spPr bwMode="auto">
          <a:xfrm>
            <a:off x="590657" y="404664"/>
            <a:ext cx="796275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dirty="0">
              <a:solidFill>
                <a:srgbClr val="C6D9F1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/>
              <a:t>Atelier </a:t>
            </a:r>
            <a:r>
              <a:rPr lang="en-GB" altLang="es-ES" sz="2000" b="1" i="1" dirty="0" err="1" smtClean="0"/>
              <a:t>Régional</a:t>
            </a:r>
            <a:r>
              <a:rPr lang="en-GB" altLang="es-ES" sz="2000" b="1" i="1" dirty="0" smtClean="0"/>
              <a:t> </a:t>
            </a:r>
            <a:r>
              <a:rPr lang="en-GB" altLang="es-ES" sz="2000" b="1" i="1" dirty="0"/>
              <a:t>de Validation </a:t>
            </a:r>
            <a:r>
              <a:rPr lang="en-GB" altLang="es-ES" sz="2000" b="1" i="1" dirty="0" err="1" smtClean="0"/>
              <a:t>sur</a:t>
            </a:r>
            <a:r>
              <a:rPr lang="en-GB" altLang="es-ES" sz="2000" b="1" i="1" dirty="0" smtClean="0"/>
              <a:t> </a:t>
            </a:r>
            <a:r>
              <a:rPr lang="en-GB" altLang="es-ES" sz="2000" b="1" i="1" dirty="0" err="1"/>
              <a:t>l’Utilisation</a:t>
            </a:r>
            <a:r>
              <a:rPr lang="en-GB" altLang="es-ES" sz="2000" b="1" i="1" dirty="0"/>
              <a:t> des </a:t>
            </a:r>
            <a:r>
              <a:rPr lang="en-GB" altLang="es-ES" sz="2000" b="1" i="1" dirty="0" smtClean="0"/>
              <a:t>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 err="1" smtClean="0"/>
              <a:t>Systèmes</a:t>
            </a:r>
            <a:r>
              <a:rPr lang="en-GB" altLang="es-ES" sz="2000" b="1" i="1" dirty="0" smtClean="0"/>
              <a:t> </a:t>
            </a:r>
            <a:r>
              <a:rPr lang="en-GB" altLang="es-ES" sz="2000" b="1" i="1" dirty="0" err="1" smtClean="0"/>
              <a:t>d’Informations</a:t>
            </a:r>
            <a:r>
              <a:rPr lang="en-GB" altLang="es-ES" sz="2000" b="1" i="1" dirty="0" smtClean="0"/>
              <a:t> </a:t>
            </a:r>
            <a:r>
              <a:rPr lang="en-GB" altLang="es-ES" sz="2000" b="1" i="1" dirty="0" err="1" smtClean="0"/>
              <a:t>Géographiques</a:t>
            </a:r>
            <a:r>
              <a:rPr lang="en-GB" altLang="es-ES" sz="2000" b="1" i="1" dirty="0" smtClean="0"/>
              <a:t> (SIG) </a:t>
            </a:r>
            <a:r>
              <a:rPr lang="en-GB" altLang="es-ES" sz="2000" b="1" i="1" dirty="0" err="1" smtClean="0"/>
              <a:t>dans</a:t>
            </a:r>
            <a:r>
              <a:rPr lang="en-GB" altLang="es-ES" sz="2000" b="1" i="1" dirty="0" smtClean="0"/>
              <a:t> le </a:t>
            </a:r>
            <a:r>
              <a:rPr lang="en-GB" altLang="es-ES" sz="2000" b="1" i="1" dirty="0" err="1" smtClean="0"/>
              <a:t>secteur</a:t>
            </a:r>
            <a:r>
              <a:rPr lang="en-GB" altLang="es-ES" sz="2000" b="1" i="1" dirty="0" smtClean="0"/>
              <a:t> de </a:t>
            </a:r>
            <a:r>
              <a:rPr lang="en-GB" altLang="es-ES" sz="2000" b="1" i="1" dirty="0" err="1" smtClean="0"/>
              <a:t>l’énergie</a:t>
            </a:r>
            <a:endParaRPr lang="en-GB" altLang="es-ES" sz="2000" b="1" i="1" dirty="0" smtClean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 err="1" smtClean="0"/>
              <a:t>Juillet</a:t>
            </a:r>
            <a:r>
              <a:rPr lang="en-GB" altLang="es-ES" sz="2000" b="1" i="1" dirty="0" smtClean="0"/>
              <a:t> 26-29, 2016, Dakar</a:t>
            </a:r>
            <a:r>
              <a:rPr lang="en-GB" altLang="es-ES" sz="2000" b="1" i="1" dirty="0"/>
              <a:t>, </a:t>
            </a:r>
            <a:r>
              <a:rPr lang="en-GB" altLang="es-ES" sz="2000" b="1" i="1" dirty="0" err="1" smtClean="0"/>
              <a:t>Sénégal</a:t>
            </a:r>
            <a:endParaRPr lang="es-ES" altLang="es-ES" sz="2000" b="1" i="1" dirty="0"/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611560" y="1916832"/>
            <a:ext cx="7962756" cy="1152128"/>
          </a:xfrm>
          <a:prstGeom prst="rect">
            <a:avLst/>
          </a:prstGeom>
          <a:gradFill>
            <a:gsLst>
              <a:gs pos="0">
                <a:srgbClr val="C6D9F1"/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fr-FR" sz="3400" b="1" dirty="0">
                <a:solidFill>
                  <a:srgbClr val="10346A"/>
                </a:solidFill>
                <a:cs typeface="Arial" pitchFamily="34" charset="0"/>
              </a:rPr>
              <a:t>La planification de l’énergie et l’électrification rurale</a:t>
            </a:r>
            <a:endParaRPr lang="en-US" sz="3400" b="1" dirty="0">
              <a:solidFill>
                <a:srgbClr val="10346A"/>
              </a:solidFill>
              <a:cs typeface="Arial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s-ES" sz="3500" b="1" dirty="0" smtClean="0">
              <a:cs typeface="Arial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3500" b="1" dirty="0" smtClean="0">
                <a:cs typeface="Arial" pitchFamily="34" charset="0"/>
              </a:rPr>
              <a:t>LA PRESENTATION DU </a:t>
            </a:r>
            <a:r>
              <a:rPr lang="pt-PT" sz="3500" b="1" dirty="0" smtClean="0">
                <a:cs typeface="Arial" pitchFamily="34" charset="0"/>
              </a:rPr>
              <a:t>BENIN</a:t>
            </a:r>
            <a:endParaRPr lang="es-ES" sz="2000" b="1" dirty="0">
              <a:solidFill>
                <a:srgbClr val="FFFF00"/>
              </a:solidFill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8" name="Picture 27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9" name="Picture 28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  <p:sp>
        <p:nvSpPr>
          <p:cNvPr id="13" name="1 Título"/>
          <p:cNvSpPr txBox="1">
            <a:spLocks/>
          </p:cNvSpPr>
          <p:nvPr/>
        </p:nvSpPr>
        <p:spPr bwMode="auto">
          <a:xfrm>
            <a:off x="755576" y="3717032"/>
            <a:ext cx="7797837" cy="1728192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9600" b="1" u="sng" dirty="0">
                <a:cs typeface="Arial" pitchFamily="34" charset="0"/>
              </a:rPr>
              <a:t/>
            </a:r>
            <a:br>
              <a:rPr lang="es-ES" sz="9600" b="1" u="sng" dirty="0">
                <a:cs typeface="Arial" pitchFamily="34" charset="0"/>
              </a:rPr>
            </a:br>
            <a:r>
              <a:rPr lang="es-ES" sz="11200" b="1" u="sng" dirty="0" smtClean="0">
                <a:latin typeface="Brush Script MT" pitchFamily="66" charset="0"/>
                <a:cs typeface="Arial" pitchFamily="34" charset="0"/>
              </a:rPr>
              <a:t>Par </a:t>
            </a:r>
            <a:r>
              <a:rPr lang="es-ES" sz="11200" b="1" dirty="0" smtClean="0">
                <a:latin typeface="Brush Script MT" pitchFamily="66" charset="0"/>
                <a:cs typeface="Arial" pitchFamily="34" charset="0"/>
              </a:rPr>
              <a:t>: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endParaRPr lang="es-ES" sz="4800" b="1" dirty="0" smtClean="0">
              <a:cs typeface="Arial" pitchFamily="34" charset="0"/>
            </a:endParaRPr>
          </a:p>
          <a:p>
            <a:pPr marL="1698625" indent="-1698625"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9600" b="1" dirty="0" smtClean="0">
                <a:solidFill>
                  <a:srgbClr val="10346A"/>
                </a:solidFill>
                <a:cs typeface="Arial" pitchFamily="34" charset="0"/>
              </a:rPr>
              <a:t>- </a:t>
            </a:r>
            <a:r>
              <a:rPr lang="es-ES" sz="8000" b="1" dirty="0">
                <a:solidFill>
                  <a:srgbClr val="10346A"/>
                </a:solidFill>
                <a:cs typeface="Arial" pitchFamily="34" charset="0"/>
              </a:rPr>
              <a:t>ABLE 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Coffi : Responsable du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Système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d’Information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Géographique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à la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Direction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Générale de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l’Energie</a:t>
            </a:r>
            <a:r>
              <a:rPr lang="es-ES" sz="8000" b="1" dirty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(DGE)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endParaRPr lang="es-ES" sz="5600" b="1" dirty="0" smtClean="0">
              <a:solidFill>
                <a:srgbClr val="10346A"/>
              </a:solidFill>
              <a:cs typeface="Arial" pitchFamily="34" charset="0"/>
            </a:endParaRPr>
          </a:p>
          <a:p>
            <a:pPr marL="1698625" indent="-1698625"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- Donald DEDO : Chef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Cellule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Environnementale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de </a:t>
            </a:r>
            <a:r>
              <a:rPr lang="es-ES" sz="8000" b="1" smtClean="0">
                <a:solidFill>
                  <a:srgbClr val="10346A"/>
                </a:solidFill>
                <a:cs typeface="Arial" pitchFamily="34" charset="0"/>
              </a:rPr>
              <a:t>l’Agence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Béninoise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d’Electrification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Rurale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et de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Maîtrise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8000" b="1" dirty="0" err="1" smtClean="0">
                <a:solidFill>
                  <a:srgbClr val="10346A"/>
                </a:solidFill>
                <a:cs typeface="Arial" pitchFamily="34" charset="0"/>
              </a:rPr>
              <a:t>d’Energie</a:t>
            </a:r>
            <a:r>
              <a:rPr lang="es-ES" sz="8000" b="1" dirty="0" smtClean="0">
                <a:solidFill>
                  <a:srgbClr val="10346A"/>
                </a:solidFill>
                <a:cs typeface="Arial" pitchFamily="34" charset="0"/>
              </a:rPr>
              <a:t> (ABERME)</a:t>
            </a:r>
            <a:r>
              <a:rPr lang="es-ES" sz="9600" b="1" dirty="0">
                <a:solidFill>
                  <a:srgbClr val="FF0000"/>
                </a:solidFill>
                <a:cs typeface="Arial" pitchFamily="34" charset="0"/>
              </a:rPr>
              <a:t/>
            </a:r>
            <a:br>
              <a:rPr lang="es-ES" sz="9600" b="1" dirty="0">
                <a:solidFill>
                  <a:srgbClr val="FF0000"/>
                </a:solidFill>
                <a:cs typeface="Arial" pitchFamily="34" charset="0"/>
              </a:rPr>
            </a:br>
            <a:endParaRPr lang="es-ES" sz="96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>
            <a:normAutofit/>
          </a:bodyPr>
          <a:lstStyle/>
          <a:p>
            <a:r>
              <a:rPr lang="fr-CA" i="1" dirty="0">
                <a:solidFill>
                  <a:srgbClr val="FF0000"/>
                </a:solidFill>
              </a:rPr>
              <a:t>Collecte des </a:t>
            </a:r>
            <a:r>
              <a:rPr lang="fr-CA" i="1" dirty="0" smtClean="0">
                <a:solidFill>
                  <a:srgbClr val="FF0000"/>
                </a:solidFill>
              </a:rPr>
              <a:t>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24264"/>
          </a:xfrm>
        </p:spPr>
        <p:txBody>
          <a:bodyPr>
            <a:normAutofit/>
          </a:bodyPr>
          <a:lstStyle/>
          <a:p>
            <a:pPr marL="0" indent="-256032" algn="just">
              <a:spcBef>
                <a:spcPts val="100"/>
              </a:spcBef>
              <a:spcAft>
                <a:spcPts val="100"/>
              </a:spcAft>
              <a:buNone/>
              <a:defRPr/>
            </a:pPr>
            <a:r>
              <a:rPr lang="fr-CA" dirty="0" smtClean="0"/>
              <a:t>Les données sont collectées par les cadres de la DGE auprès des  </a:t>
            </a:r>
            <a:r>
              <a:rPr lang="fr-CA" dirty="0"/>
              <a:t>structures </a:t>
            </a:r>
            <a:r>
              <a:rPr lang="fr-CA" dirty="0" smtClean="0"/>
              <a:t>et des </a:t>
            </a:r>
            <a:r>
              <a:rPr lang="fr-CA" dirty="0"/>
              <a:t>entreprises </a:t>
            </a:r>
            <a:r>
              <a:rPr lang="fr-CA" strike="sngStrike" dirty="0" smtClean="0"/>
              <a:t> </a:t>
            </a:r>
            <a:r>
              <a:rPr lang="fr-CA" dirty="0"/>
              <a:t>concernées </a:t>
            </a:r>
            <a:r>
              <a:rPr lang="fr-CA" dirty="0" smtClean="0"/>
              <a:t>comme :</a:t>
            </a:r>
          </a:p>
          <a:p>
            <a:pPr marL="0" indent="-256032" algn="just">
              <a:spcBef>
                <a:spcPts val="100"/>
              </a:spcBef>
              <a:spcAft>
                <a:spcPts val="100"/>
              </a:spcAft>
              <a:buNone/>
              <a:defRPr/>
            </a:pPr>
            <a:endParaRPr lang="fr-FR" sz="1200" dirty="0"/>
          </a:p>
          <a:p>
            <a:pPr marL="265113" indent="-265113" algn="just">
              <a:spcBef>
                <a:spcPts val="100"/>
              </a:spcBef>
              <a:spcAft>
                <a:spcPts val="100"/>
              </a:spcAft>
              <a:buBlip>
                <a:blip r:embed="rId2"/>
              </a:buBlip>
              <a:defRPr/>
            </a:pPr>
            <a:r>
              <a:rPr lang="fr-CA" b="1" dirty="0"/>
              <a:t>Les sociétés </a:t>
            </a:r>
            <a:r>
              <a:rPr lang="fr-CA" b="1" dirty="0" smtClean="0"/>
              <a:t>pétrolières</a:t>
            </a:r>
            <a:r>
              <a:rPr lang="fr-CA" dirty="0" smtClean="0"/>
              <a:t> (SONACOP </a:t>
            </a:r>
            <a:r>
              <a:rPr lang="fr-CA" dirty="0"/>
              <a:t>Bénin SA, ORYX Bénin SA, CORLAY BENIN, SOLEN SA, PETROLUM SA, </a:t>
            </a:r>
            <a:r>
              <a:rPr lang="fr-CA" dirty="0" err="1"/>
              <a:t>Pride</a:t>
            </a:r>
            <a:r>
              <a:rPr lang="fr-CA" dirty="0"/>
              <a:t> PETROLUM SA etc</a:t>
            </a:r>
            <a:r>
              <a:rPr lang="fr-CA" dirty="0" smtClean="0"/>
              <a:t>.) </a:t>
            </a:r>
            <a:r>
              <a:rPr lang="fr-CA" dirty="0"/>
              <a:t>fournissent </a:t>
            </a:r>
            <a:r>
              <a:rPr lang="fr-CA" dirty="0" smtClean="0"/>
              <a:t>les </a:t>
            </a:r>
            <a:r>
              <a:rPr lang="fr-CA" dirty="0"/>
              <a:t>données </a:t>
            </a:r>
            <a:r>
              <a:rPr lang="fr-CA" dirty="0" smtClean="0"/>
              <a:t>d’approvisionnement de produits pétroliers (</a:t>
            </a:r>
            <a:r>
              <a:rPr lang="fr-CA" sz="2400" dirty="0" smtClean="0"/>
              <a:t>importations </a:t>
            </a:r>
            <a:r>
              <a:rPr lang="fr-CA" sz="2400" dirty="0"/>
              <a:t>de produits pétroliers (PP</a:t>
            </a:r>
            <a:r>
              <a:rPr lang="fr-CA" sz="2400" dirty="0" smtClean="0"/>
              <a:t>), réexportations </a:t>
            </a:r>
            <a:r>
              <a:rPr lang="fr-CA" sz="2400" dirty="0"/>
              <a:t>des PP vers les pays de la sous-région</a:t>
            </a:r>
            <a:r>
              <a:rPr lang="fr-CA" sz="2400" dirty="0" smtClean="0"/>
              <a:t>, ventes </a:t>
            </a:r>
            <a:r>
              <a:rPr lang="fr-CA" sz="2400" dirty="0"/>
              <a:t>des PP </a:t>
            </a:r>
            <a:r>
              <a:rPr lang="fr-CA" sz="2400" dirty="0" smtClean="0"/>
              <a:t>et stocks </a:t>
            </a:r>
            <a:r>
              <a:rPr lang="fr-CA" sz="2400" dirty="0"/>
              <a:t>annuels de </a:t>
            </a:r>
            <a:r>
              <a:rPr lang="fr-CA" sz="2400" dirty="0" smtClean="0"/>
              <a:t>PP).</a:t>
            </a:r>
          </a:p>
          <a:p>
            <a:pPr marL="0" indent="0" algn="just">
              <a:spcBef>
                <a:spcPts val="100"/>
              </a:spcBef>
              <a:spcAft>
                <a:spcPts val="100"/>
              </a:spcAft>
              <a:buNone/>
              <a:defRPr/>
            </a:pPr>
            <a:endParaRPr lang="fr-CA" sz="2400" dirty="0" smtClean="0"/>
          </a:p>
          <a:p>
            <a:pPr marL="265113" indent="-265113" algn="just">
              <a:spcBef>
                <a:spcPts val="100"/>
              </a:spcBef>
              <a:spcAft>
                <a:spcPts val="100"/>
              </a:spcAft>
              <a:buBlip>
                <a:blip r:embed="rId2"/>
              </a:buBlip>
              <a:defRPr/>
            </a:pPr>
            <a:r>
              <a:rPr lang="fr-FR" b="1" dirty="0"/>
              <a:t>La SBEE et la CEB </a:t>
            </a:r>
            <a:r>
              <a:rPr lang="fr-FR" dirty="0" smtClean="0"/>
              <a:t>qui</a:t>
            </a:r>
            <a:r>
              <a:rPr lang="fr-FR" b="1" dirty="0" smtClean="0"/>
              <a:t> </a:t>
            </a:r>
            <a:r>
              <a:rPr lang="fr-FR" dirty="0" smtClean="0"/>
              <a:t>fournissent </a:t>
            </a:r>
            <a:r>
              <a:rPr lang="fr-FR" dirty="0"/>
              <a:t>les données de production, d’importation et de vente d’électricité. </a:t>
            </a:r>
          </a:p>
          <a:p>
            <a:pPr marL="265113" indent="-265113" algn="just">
              <a:spcBef>
                <a:spcPts val="100"/>
              </a:spcBef>
              <a:spcAft>
                <a:spcPts val="100"/>
              </a:spcAft>
              <a:buBlip>
                <a:blip r:embed="rId2"/>
              </a:buBlip>
              <a:defRPr/>
            </a:pP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859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766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b="1" dirty="0" smtClean="0"/>
              <a:t>Les </a:t>
            </a:r>
            <a:r>
              <a:rPr lang="fr-FR" b="1" dirty="0"/>
              <a:t>entreprises à caractère industriel </a:t>
            </a:r>
            <a:r>
              <a:rPr lang="fr-FR" dirty="0"/>
              <a:t>(SCB, SCB-LAFARGE, CIMBENIN, </a:t>
            </a:r>
            <a:r>
              <a:rPr lang="fr-FR" dirty="0" smtClean="0"/>
              <a:t>SITEX, SOBETEX</a:t>
            </a:r>
            <a:r>
              <a:rPr lang="fr-FR" dirty="0"/>
              <a:t>, COTEB, SOBEBRA, GMB, IBCG, SOCIA-BENIN, Les usines de SODECO, </a:t>
            </a:r>
            <a:r>
              <a:rPr lang="fr-FR" dirty="0" smtClean="0"/>
              <a:t>les Usines </a:t>
            </a:r>
            <a:r>
              <a:rPr lang="fr-FR" dirty="0"/>
              <a:t>de CCB, Label coton du Bénin, Société cotonnière du Bénin, TRANSACIER) </a:t>
            </a:r>
            <a:r>
              <a:rPr lang="fr-FR" dirty="0" smtClean="0"/>
              <a:t>fournissent des données de consommations annuelles </a:t>
            </a:r>
            <a:r>
              <a:rPr lang="fr-FR" dirty="0" smtClean="0"/>
              <a:t>et </a:t>
            </a:r>
            <a:r>
              <a:rPr lang="fr-FR" dirty="0" smtClean="0"/>
              <a:t>les </a:t>
            </a:r>
            <a:r>
              <a:rPr lang="fr-FR" dirty="0"/>
              <a:t>données </a:t>
            </a:r>
            <a:r>
              <a:rPr lang="fr-FR" dirty="0" smtClean="0"/>
              <a:t>relatives à l’Auto </a:t>
            </a:r>
            <a:r>
              <a:rPr lang="fr-FR" dirty="0"/>
              <a:t>production </a:t>
            </a:r>
            <a:r>
              <a:rPr lang="fr-FR" dirty="0" smtClean="0"/>
              <a:t>d’électricité </a:t>
            </a:r>
            <a:r>
              <a:rPr lang="fr-FR" dirty="0" smtClean="0"/>
              <a:t>;</a:t>
            </a:r>
          </a:p>
          <a:p>
            <a:pPr algn="just"/>
            <a:endParaRPr lang="fr-FR" sz="1000" dirty="0" smtClean="0"/>
          </a:p>
          <a:p>
            <a:pPr algn="just"/>
            <a:r>
              <a:rPr lang="fr-FR" b="1" dirty="0" smtClean="0"/>
              <a:t>L’ASECNA </a:t>
            </a:r>
            <a:r>
              <a:rPr lang="fr-FR" b="1" dirty="0"/>
              <a:t>et l’OCBN </a:t>
            </a:r>
            <a:r>
              <a:rPr lang="fr-FR" dirty="0"/>
              <a:t>fournissent leurs données de consommations </a:t>
            </a:r>
            <a:r>
              <a:rPr lang="fr-FR" dirty="0" smtClean="0"/>
              <a:t>annuelles en </a:t>
            </a:r>
            <a:r>
              <a:rPr lang="fr-FR" dirty="0"/>
              <a:t>produits pétroliers </a:t>
            </a:r>
            <a:endParaRPr lang="fr-FR" dirty="0" smtClean="0"/>
          </a:p>
          <a:p>
            <a:pPr algn="just"/>
            <a:endParaRPr lang="fr-FR" sz="800" dirty="0"/>
          </a:p>
          <a:p>
            <a:pPr algn="just"/>
            <a:r>
              <a:rPr lang="fr-FR" b="1" dirty="0" smtClean="0"/>
              <a:t>Les </a:t>
            </a:r>
            <a:r>
              <a:rPr lang="fr-FR" b="1" dirty="0"/>
              <a:t>grands hôtels </a:t>
            </a:r>
            <a:r>
              <a:rPr lang="fr-FR" dirty="0"/>
              <a:t>(Marina Hôtel, Hôtel GL, Novotel ORISHA, Hôtel du </a:t>
            </a:r>
            <a:r>
              <a:rPr lang="fr-FR" dirty="0" smtClean="0"/>
              <a:t>Port, Green </a:t>
            </a:r>
            <a:r>
              <a:rPr lang="fr-FR" dirty="0"/>
              <a:t>Horse Hôtel, Hôtel du lac etc..) fournissent les </a:t>
            </a:r>
            <a:r>
              <a:rPr lang="fr-FR" dirty="0" smtClean="0"/>
              <a:t>données de consommation </a:t>
            </a:r>
            <a:r>
              <a:rPr lang="fr-FR" dirty="0"/>
              <a:t>énergétique ou d’autoproduction en électricité liées à </a:t>
            </a:r>
            <a:r>
              <a:rPr lang="fr-FR" dirty="0" smtClean="0"/>
              <a:t>leur secteur </a:t>
            </a:r>
            <a:r>
              <a:rPr lang="fr-FR" dirty="0"/>
              <a:t>d’activité.</a:t>
            </a:r>
            <a:r>
              <a:rPr lang="fr-FR" b="1" dirty="0"/>
              <a:t> </a:t>
            </a:r>
            <a:endParaRPr lang="fr-FR" b="1" dirty="0" smtClean="0"/>
          </a:p>
          <a:p>
            <a:pPr algn="just"/>
            <a:endParaRPr lang="fr-FR" sz="500" b="1" dirty="0"/>
          </a:p>
          <a:p>
            <a:pPr algn="just"/>
            <a:r>
              <a:rPr lang="fr-FR" dirty="0" smtClean="0"/>
              <a:t>Les </a:t>
            </a:r>
            <a:r>
              <a:rPr lang="fr-FR" dirty="0"/>
              <a:t>institutions telles que </a:t>
            </a:r>
            <a:r>
              <a:rPr lang="fr-FR" b="1" dirty="0"/>
              <a:t>INSAE</a:t>
            </a:r>
            <a:r>
              <a:rPr lang="fr-FR" dirty="0"/>
              <a:t>, </a:t>
            </a:r>
            <a:r>
              <a:rPr lang="fr-FR" b="1" dirty="0"/>
              <a:t>DGAE (MEF</a:t>
            </a:r>
            <a:r>
              <a:rPr lang="fr-FR" dirty="0"/>
              <a:t>), </a:t>
            </a:r>
            <a:r>
              <a:rPr lang="fr-FR" b="1" dirty="0"/>
              <a:t>DTT,</a:t>
            </a:r>
            <a:r>
              <a:rPr lang="fr-FR" dirty="0"/>
              <a:t> </a:t>
            </a:r>
            <a:r>
              <a:rPr lang="fr-FR" b="1" dirty="0"/>
              <a:t>Port Autonome de </a:t>
            </a:r>
            <a:r>
              <a:rPr lang="fr-FR" b="1" dirty="0" smtClean="0"/>
              <a:t>Cotonou </a:t>
            </a:r>
            <a:r>
              <a:rPr lang="fr-FR" dirty="0" smtClean="0"/>
              <a:t>fournissent </a:t>
            </a:r>
            <a:r>
              <a:rPr lang="fr-FR" dirty="0"/>
              <a:t>des données socio-économiques</a:t>
            </a:r>
            <a:r>
              <a:rPr lang="fr-FR" dirty="0" smtClean="0"/>
              <a:t>.</a:t>
            </a:r>
          </a:p>
          <a:p>
            <a:pPr algn="just">
              <a:buNone/>
            </a:pPr>
            <a:endParaRPr lang="fr-FR" sz="1000" dirty="0" smtClean="0"/>
          </a:p>
          <a:p>
            <a:pPr algn="just"/>
            <a:r>
              <a:rPr lang="fr-FR" dirty="0" smtClean="0"/>
              <a:t>Les rapports d’études fournissent des données sur la </a:t>
            </a:r>
            <a:r>
              <a:rPr lang="fr-FR" dirty="0" smtClean="0"/>
              <a:t>biomasse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92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0208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fr-CA" sz="2900" i="1" dirty="0">
                <a:solidFill>
                  <a:srgbClr val="FF0000"/>
                </a:solidFill>
              </a:rPr>
              <a:t>Validation des données collectées auprès des entreprises</a:t>
            </a:r>
            <a:r>
              <a:rPr lang="fr-CA" i="1" dirty="0">
                <a:solidFill>
                  <a:srgbClr val="FF0000"/>
                </a:solidFill>
              </a:rPr>
              <a:t/>
            </a:r>
            <a:br>
              <a:rPr lang="fr-CA" i="1" dirty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/>
          <a:lstStyle/>
          <a:p>
            <a:pPr marL="109728" indent="0" algn="just">
              <a:buNone/>
              <a:defRPr/>
            </a:pPr>
            <a:r>
              <a:rPr lang="fr-FR" dirty="0"/>
              <a:t>Deux méthodes sont utilisées pour valider les données collectées :</a:t>
            </a:r>
          </a:p>
          <a:p>
            <a:pPr marL="109728" indent="0" algn="just">
              <a:buNone/>
              <a:defRPr/>
            </a:pPr>
            <a:r>
              <a:rPr lang="fr-CA" dirty="0">
                <a:solidFill>
                  <a:srgbClr val="C00000"/>
                </a:solidFill>
              </a:rPr>
              <a:t>la première méthode </a:t>
            </a:r>
            <a:r>
              <a:rPr lang="fr-CA" dirty="0"/>
              <a:t>utilisée pour apprécier la qualité des données collectées auprès des entreprises consiste en la comparaison des nouvelles données collectées à la série des données antérieures obtenues auprès des mêmes entreprises. Les changements de tendance observés emmènent à des séances de travail avec ces entreprises dans le but de justifier les écarts et de s’assurer que lesdites données traduisent la réalité des activités. </a:t>
            </a:r>
          </a:p>
        </p:txBody>
      </p:sp>
    </p:spTree>
    <p:extLst>
      <p:ext uri="{BB962C8B-B14F-4D97-AF65-F5344CB8AC3E}">
        <p14:creationId xmlns:p14="http://schemas.microsoft.com/office/powerpoint/2010/main" val="6134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28320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  <a:defRPr/>
            </a:pPr>
            <a:endParaRPr lang="fr-FR" sz="400" dirty="0"/>
          </a:p>
          <a:p>
            <a:pPr marL="109728" indent="0" algn="just">
              <a:buNone/>
              <a:defRPr/>
            </a:pPr>
            <a:endParaRPr lang="fr-CA" sz="500" dirty="0"/>
          </a:p>
          <a:p>
            <a:pPr marL="365760" indent="-256032" algn="just">
              <a:buBlip>
                <a:blip r:embed="rId2"/>
              </a:buBlip>
              <a:defRPr/>
            </a:pPr>
            <a:r>
              <a:rPr lang="fr-CA" dirty="0" smtClean="0">
                <a:solidFill>
                  <a:srgbClr val="C00000"/>
                </a:solidFill>
              </a:rPr>
              <a:t>La </a:t>
            </a:r>
            <a:r>
              <a:rPr lang="fr-CA" dirty="0">
                <a:solidFill>
                  <a:srgbClr val="C00000"/>
                </a:solidFill>
              </a:rPr>
              <a:t>deuxième méthode </a:t>
            </a:r>
            <a:r>
              <a:rPr lang="fr-CA" dirty="0"/>
              <a:t>consiste à comparer différentes sources de données. En effet les données d’approvisionnement énergétiques sont collectées au niveau central (sociétés pétrolières, SBEE, etc.), </a:t>
            </a:r>
            <a:r>
              <a:rPr lang="fr-CA" dirty="0" smtClean="0"/>
              <a:t>et les </a:t>
            </a:r>
            <a:r>
              <a:rPr lang="fr-CA" dirty="0"/>
              <a:t>données de consommation d’énergie </a:t>
            </a:r>
            <a:r>
              <a:rPr lang="fr-CA" dirty="0" smtClean="0"/>
              <a:t>sont collectées au </a:t>
            </a:r>
            <a:r>
              <a:rPr lang="fr-CA" dirty="0"/>
              <a:t>sein des </a:t>
            </a:r>
            <a:r>
              <a:rPr lang="fr-CA" dirty="0" smtClean="0"/>
              <a:t>entreprises.</a:t>
            </a:r>
          </a:p>
          <a:p>
            <a:pPr algn="just"/>
            <a:endParaRPr lang="fr-CA" sz="1300" dirty="0" smtClean="0"/>
          </a:p>
          <a:p>
            <a:pPr algn="just"/>
            <a:r>
              <a:rPr lang="fr-FR" dirty="0" smtClean="0"/>
              <a:t>La </a:t>
            </a:r>
            <a:r>
              <a:rPr lang="fr-FR" dirty="0"/>
              <a:t>compilation des données </a:t>
            </a:r>
            <a:r>
              <a:rPr lang="fr-FR" dirty="0" smtClean="0"/>
              <a:t>d’entreprise comparée </a:t>
            </a:r>
            <a:r>
              <a:rPr lang="fr-FR" dirty="0"/>
              <a:t>aux données d’approvisionnement </a:t>
            </a:r>
            <a:r>
              <a:rPr lang="fr-FR" dirty="0" smtClean="0"/>
              <a:t>permet </a:t>
            </a:r>
            <a:r>
              <a:rPr lang="fr-FR" dirty="0"/>
              <a:t>d’apprécier la qualité </a:t>
            </a:r>
            <a:r>
              <a:rPr lang="fr-FR" dirty="0" smtClean="0"/>
              <a:t>des données </a:t>
            </a:r>
            <a:r>
              <a:rPr lang="fr-FR" dirty="0"/>
              <a:t>obtenues en fonction des écarts obtenus entre ces deux types de données</a:t>
            </a:r>
            <a:r>
              <a:rPr lang="fr-FR" dirty="0" smtClean="0"/>
              <a:t>.</a:t>
            </a:r>
          </a:p>
          <a:p>
            <a:pPr algn="just"/>
            <a:endParaRPr lang="fr-FR" sz="1050" dirty="0" smtClean="0"/>
          </a:p>
          <a:p>
            <a:pPr algn="just"/>
            <a:r>
              <a:rPr lang="fr-CA" dirty="0"/>
              <a:t>Des séances d’échanges et de validation réunissant l’ensemble des compétences de l’équipe SIE ont alors lieu et permettent d’aboutir  à des </a:t>
            </a:r>
            <a:r>
              <a:rPr lang="fr-CA" dirty="0" smtClean="0"/>
              <a:t>données validées</a:t>
            </a:r>
            <a:r>
              <a:rPr lang="fr-CA" dirty="0" smtClean="0"/>
              <a:t>.</a:t>
            </a:r>
          </a:p>
          <a:p>
            <a:pPr algn="just"/>
            <a:endParaRPr lang="fr-CA" dirty="0" smtClean="0"/>
          </a:p>
          <a:p>
            <a:pPr algn="just"/>
            <a:r>
              <a:rPr lang="fr-CA" b="1" dirty="0" smtClean="0"/>
              <a:t>Difficulté</a:t>
            </a:r>
            <a:r>
              <a:rPr lang="fr-CA" dirty="0" smtClean="0"/>
              <a:t> : idem au SIG</a:t>
            </a:r>
          </a:p>
          <a:p>
            <a:pPr algn="just"/>
            <a:endParaRPr lang="fr-FR" i="1" dirty="0"/>
          </a:p>
          <a:p>
            <a:pPr algn="just"/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915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876800"/>
          </a:xfrm>
        </p:spPr>
        <p:txBody>
          <a:bodyPr/>
          <a:lstStyle/>
          <a:p>
            <a:pPr lvl="0"/>
            <a:r>
              <a:rPr lang="es-ES" b="1" dirty="0"/>
              <a:t>Doléances</a:t>
            </a:r>
            <a:r>
              <a:rPr lang="es-ES" dirty="0"/>
              <a:t> : </a:t>
            </a:r>
          </a:p>
          <a:p>
            <a:pPr marL="906462" lvl="1" indent="-457200" algn="just">
              <a:buFont typeface="Wingdings" pitchFamily="2" charset="2"/>
              <a:buChar char="ü"/>
            </a:pPr>
            <a:r>
              <a:rPr lang="fr-FR" sz="2400" dirty="0" smtClean="0"/>
              <a:t>Interfacer </a:t>
            </a:r>
            <a:r>
              <a:rPr lang="fr-FR" sz="2400" dirty="0"/>
              <a:t>le SIG avec </a:t>
            </a:r>
            <a:r>
              <a:rPr lang="fr-FR" sz="2400" dirty="0" smtClean="0"/>
              <a:t>les autres bases </a:t>
            </a:r>
            <a:r>
              <a:rPr lang="fr-FR" sz="2400" dirty="0"/>
              <a:t>de données existantes </a:t>
            </a:r>
            <a:r>
              <a:rPr lang="fr-FR" sz="2400" dirty="0" smtClean="0"/>
              <a:t>et l’étendre aux autres </a:t>
            </a:r>
            <a:r>
              <a:rPr lang="fr-FR" sz="2400" dirty="0" smtClean="0"/>
              <a:t>secteurs ;</a:t>
            </a:r>
          </a:p>
          <a:p>
            <a:pPr marL="906462" lvl="1" indent="-457200" algn="just">
              <a:buFont typeface="Wingdings" pitchFamily="2" charset="2"/>
              <a:buChar char="ü"/>
            </a:pPr>
            <a:endParaRPr lang="fr-FR" sz="2400" dirty="0"/>
          </a:p>
          <a:p>
            <a:pPr marL="906462" lvl="1" indent="-457200" algn="just">
              <a:buFont typeface="Wingdings" pitchFamily="2" charset="2"/>
              <a:buChar char="ü"/>
            </a:pPr>
            <a:r>
              <a:rPr lang="fr-FR" sz="2400" dirty="0" smtClean="0"/>
              <a:t>Mettre en place une équipe par pays pour la collecte de données ;</a:t>
            </a:r>
          </a:p>
          <a:p>
            <a:pPr marL="906462" lvl="1" indent="-457200" algn="just">
              <a:buFont typeface="Wingdings" pitchFamily="2" charset="2"/>
              <a:buChar char="ü"/>
            </a:pPr>
            <a:endParaRPr lang="fr-FR" sz="2400" dirty="0"/>
          </a:p>
          <a:p>
            <a:pPr marL="906462" lvl="1" indent="-457200" algn="just">
              <a:buFont typeface="Wingdings" pitchFamily="2" charset="2"/>
              <a:buChar char="ü"/>
            </a:pPr>
            <a:r>
              <a:rPr lang="fr-FR" sz="2400" dirty="0"/>
              <a:t>Améliorer la performance de l’équipe SIG par des formations traitant des fonctionnalités </a:t>
            </a:r>
            <a:r>
              <a:rPr lang="fr-FR" sz="2400" dirty="0" smtClean="0"/>
              <a:t>avancées </a:t>
            </a:r>
            <a:r>
              <a:rPr lang="fr-FR" sz="2400" dirty="0"/>
              <a:t>SIG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134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104456"/>
          </a:xfrm>
          <a:effectLst>
            <a:outerShdw blurRad="254000" dist="127000" dir="2700000" algn="tl" rotWithShape="0">
              <a:schemeClr val="tx2">
                <a:alpha val="50000"/>
              </a:schemeClr>
            </a:outerShdw>
          </a:effectLst>
        </p:spPr>
        <p:txBody>
          <a:bodyPr lIns="180000" tIns="180000" rIns="180000" bIns="180000" rtlCol="0">
            <a:normAutofit fontScale="92500" lnSpcReduction="10000"/>
          </a:bodyPr>
          <a:lstStyle/>
          <a:p>
            <a:pPr algn="ctr">
              <a:buNone/>
              <a:defRPr/>
            </a:pPr>
            <a:r>
              <a:rPr lang="es-ES" sz="4000" dirty="0" err="1"/>
              <a:t>Merci</a:t>
            </a:r>
            <a:r>
              <a:rPr lang="es-ES" sz="4000" dirty="0"/>
              <a:t>!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_tradnl" sz="24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en-US" b="1" dirty="0" smtClean="0"/>
              <a:t>Participants : </a:t>
            </a:r>
          </a:p>
          <a:p>
            <a:pPr algn="ctr">
              <a:buNone/>
              <a:defRPr/>
            </a:pPr>
            <a:endParaRPr lang="en-US" b="1" dirty="0" smtClean="0"/>
          </a:p>
          <a:p>
            <a:pPr marL="2336800" indent="-2336800">
              <a:buNone/>
              <a:defRPr/>
            </a:pPr>
            <a:r>
              <a:rPr lang="en-US" b="1" dirty="0"/>
              <a:t>ABLE Coffi : </a:t>
            </a:r>
            <a:r>
              <a:rPr lang="en-US" b="1" dirty="0" smtClean="0"/>
              <a:t>     </a:t>
            </a:r>
            <a:r>
              <a:rPr lang="en-US" dirty="0" err="1" smtClean="0"/>
              <a:t>Tél</a:t>
            </a:r>
            <a:r>
              <a:rPr lang="en-US" dirty="0" smtClean="0"/>
              <a:t>  : 00229 66 00 80 30</a:t>
            </a:r>
          </a:p>
          <a:p>
            <a:pPr marL="1973263" indent="0">
              <a:buNone/>
              <a:defRPr/>
            </a:pPr>
            <a:r>
              <a:rPr lang="en-US" dirty="0" smtClean="0"/>
              <a:t>    Email : </a:t>
            </a:r>
            <a:r>
              <a:rPr lang="en-US" dirty="0" smtClean="0">
                <a:hlinkClick r:id="rId2"/>
              </a:rPr>
              <a:t>ablecoffi@yahoo.fr</a:t>
            </a:r>
            <a:r>
              <a:rPr lang="en-US" dirty="0" smtClean="0"/>
              <a:t> </a:t>
            </a:r>
            <a:endParaRPr lang="es-ES_tradnl" dirty="0"/>
          </a:p>
          <a:p>
            <a:pPr>
              <a:buNone/>
              <a:defRPr/>
            </a:pPr>
            <a:endParaRPr lang="en-US" b="1" dirty="0" smtClean="0"/>
          </a:p>
          <a:p>
            <a:pPr>
              <a:buNone/>
              <a:defRPr/>
            </a:pPr>
            <a:r>
              <a:rPr lang="en-US" b="1" dirty="0" smtClean="0"/>
              <a:t>DEDO Donald : </a:t>
            </a:r>
            <a:r>
              <a:rPr lang="en-US" dirty="0" err="1" smtClean="0"/>
              <a:t>Tél</a:t>
            </a:r>
            <a:r>
              <a:rPr lang="en-US" dirty="0" smtClean="0"/>
              <a:t> 00229 97485005 </a:t>
            </a:r>
          </a:p>
          <a:p>
            <a:pPr marL="2336800" indent="0">
              <a:buNone/>
              <a:defRPr/>
            </a:pPr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dedokoth2@yahoo.fr</a:t>
            </a:r>
            <a:endParaRPr lang="en-US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6" name="Picture 25" descr="MTIE-01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7" name="Picture 26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1196752"/>
            <a:ext cx="3312368" cy="5400600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663352"/>
          </a:xfrm>
          <a:solidFill>
            <a:srgbClr val="FFC000">
              <a:alpha val="25000"/>
            </a:srgbClr>
          </a:solidFill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Présentation du Bénin</a:t>
            </a:r>
            <a:endParaRPr lang="fr-F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23928" y="1196752"/>
            <a:ext cx="4752528" cy="5400600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tx1">
                <a:alpha val="37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Capitale Politique</a:t>
            </a:r>
            <a:r>
              <a:rPr lang="fr-FR" dirty="0" smtClean="0"/>
              <a:t>: Porto-Novo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Capitale Economique</a:t>
            </a:r>
            <a:r>
              <a:rPr lang="fr-FR" dirty="0" smtClean="0"/>
              <a:t>: Cotonou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Population en 2013 </a:t>
            </a:r>
            <a:r>
              <a:rPr lang="fr-FR" dirty="0" smtClean="0"/>
              <a:t>: 10.008.749</a:t>
            </a:r>
            <a:r>
              <a:rPr lang="fr-FR" b="1" dirty="0" smtClean="0"/>
              <a:t> 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 smtClean="0"/>
              <a:t>Superficie</a:t>
            </a:r>
            <a:r>
              <a:rPr lang="fr-FR" dirty="0" smtClean="0"/>
              <a:t> : 114.763 km².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Découpage territorial </a:t>
            </a:r>
            <a:r>
              <a:rPr lang="fr-FR" dirty="0" smtClean="0"/>
              <a:t>: 12 département et 77 communes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b="1" dirty="0" smtClean="0"/>
              <a:t>PIB</a:t>
            </a:r>
            <a:r>
              <a:rPr lang="fr-FR" dirty="0" smtClean="0"/>
              <a:t> : le PIB </a:t>
            </a:r>
            <a:r>
              <a:rPr lang="fr-FR" dirty="0"/>
              <a:t>avoisine les </a:t>
            </a:r>
            <a:r>
              <a:rPr lang="fr-FR" dirty="0" smtClean="0"/>
              <a:t>4.793 </a:t>
            </a:r>
            <a:r>
              <a:rPr lang="fr-FR" dirty="0"/>
              <a:t>milliards de FCFA en 2015 avec une croissance de 6%. </a:t>
            </a: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323528" y="1340768"/>
            <a:ext cx="3168352" cy="5093259"/>
            <a:chOff x="323528" y="1340768"/>
            <a:chExt cx="3168352" cy="5093259"/>
          </a:xfr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grpSpPr>
        <p:pic>
          <p:nvPicPr>
            <p:cNvPr id="4" name="Picture 15" descr="carte_afriqu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3528" y="1340768"/>
              <a:ext cx="2880320" cy="2128028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</p:pic>
        <p:pic>
          <p:nvPicPr>
            <p:cNvPr id="5" name="Image 4" descr="Flag of Benin.png">
              <a:hlinkClick r:id="rId3" tooltip="&quot;Flag of Benin&quot;"/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9772" y="3573016"/>
              <a:ext cx="972108" cy="648072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6" name="Picture 6" descr="bénin adm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3528" y="3501008"/>
              <a:ext cx="2088232" cy="2933019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88591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 I- Planification énergétique et électrification rurale au Bénin</a:t>
            </a: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r-FR" sz="26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Cadre </a:t>
            </a:r>
            <a:r>
              <a:rPr lang="fr-FR" sz="26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Institutionnel</a:t>
            </a:r>
          </a:p>
          <a:p>
            <a:pPr marL="0" indent="0">
              <a:buNone/>
              <a:defRPr/>
            </a:pPr>
            <a:r>
              <a:rPr lang="fr-FR" b="1" dirty="0" smtClean="0"/>
              <a:t>Ministère de l’Energie, de l’Eau et des Mines (MEEM) :</a:t>
            </a:r>
          </a:p>
          <a:p>
            <a:pPr marL="0" indent="0" algn="just">
              <a:buNone/>
              <a:defRPr/>
            </a:pPr>
            <a:r>
              <a:rPr lang="fr-FR" dirty="0"/>
              <a:t>Il a la charge de la gestion des </a:t>
            </a:r>
            <a:r>
              <a:rPr lang="fr-FR" dirty="0" smtClean="0"/>
              <a:t>secteurs </a:t>
            </a:r>
            <a:r>
              <a:rPr lang="fr-FR" dirty="0"/>
              <a:t>de </a:t>
            </a:r>
            <a:r>
              <a:rPr lang="fr-FR" dirty="0" smtClean="0"/>
              <a:t>l’Energie, de l’Eau et </a:t>
            </a:r>
            <a:r>
              <a:rPr lang="fr-FR" dirty="0"/>
              <a:t>des Mines </a:t>
            </a:r>
            <a:r>
              <a:rPr lang="fr-FR" dirty="0" smtClean="0"/>
              <a:t>en </a:t>
            </a:r>
            <a:r>
              <a:rPr lang="fr-FR" dirty="0"/>
              <a:t>République du Bénin</a:t>
            </a:r>
            <a:r>
              <a:rPr lang="fr-FR" dirty="0" smtClean="0"/>
              <a:t>. </a:t>
            </a:r>
          </a:p>
          <a:p>
            <a:pPr marL="0" indent="0" algn="just">
              <a:buNone/>
              <a:defRPr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La Direction Générale de l’Energie (DGE</a:t>
            </a:r>
            <a:r>
              <a:rPr lang="fr-FR" b="1" dirty="0" smtClean="0"/>
              <a:t>) </a:t>
            </a:r>
            <a:r>
              <a:rPr lang="fr-FR" dirty="0" smtClean="0"/>
              <a:t>sous la tutelle du MEEM </a:t>
            </a:r>
            <a:r>
              <a:rPr lang="fr-FR" dirty="0"/>
              <a:t>a </a:t>
            </a:r>
            <a:r>
              <a:rPr lang="fr-FR" dirty="0" smtClean="0"/>
              <a:t>en charge la </a:t>
            </a:r>
            <a:r>
              <a:rPr lang="fr-FR" dirty="0"/>
              <a:t>politique </a:t>
            </a:r>
            <a:r>
              <a:rPr lang="fr-FR" dirty="0" smtClean="0"/>
              <a:t>énergétique du </a:t>
            </a:r>
            <a:r>
              <a:rPr lang="fr-FR" dirty="0"/>
              <a:t>Gouvernement dans le secteur de l’énergie et de veiller à sa mise en œuvre. 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b="1" dirty="0" smtClean="0"/>
              <a:t>Contact de la DGE:</a:t>
            </a:r>
            <a:r>
              <a:rPr lang="fr-FR" dirty="0" smtClean="0"/>
              <a:t> </a:t>
            </a:r>
            <a:r>
              <a:rPr lang="fr-FR" dirty="0"/>
              <a:t>(00229) 21330514 Fax : </a:t>
            </a:r>
            <a:r>
              <a:rPr lang="fr-FR" dirty="0" smtClean="0"/>
              <a:t>(00229) 21336887</a:t>
            </a:r>
            <a:endParaRPr lang="fr-FR" dirty="0"/>
          </a:p>
          <a:p>
            <a:pPr marL="0" indent="0">
              <a:buNone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14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620688"/>
            <a:ext cx="8352928" cy="6165304"/>
          </a:xfrm>
        </p:spPr>
        <p:txBody>
          <a:bodyPr>
            <a:normAutofit fontScale="85000" lnSpcReduction="20000"/>
          </a:bodyPr>
          <a:lstStyle/>
          <a:p>
            <a:pPr algn="just"/>
            <a:endParaRPr lang="fr-FR" dirty="0" smtClean="0"/>
          </a:p>
          <a:p>
            <a:r>
              <a:rPr lang="fr-FR" b="1" u="sng" dirty="0"/>
              <a:t>Les acteurs des filières de production et de distribution de  </a:t>
            </a:r>
            <a:r>
              <a:rPr lang="fr-FR" b="1" u="sng" dirty="0" smtClean="0"/>
              <a:t>l’électricité</a:t>
            </a:r>
            <a:endParaRPr lang="fr-FR" dirty="0"/>
          </a:p>
          <a:p>
            <a:endParaRPr lang="fr-FR" sz="300" dirty="0" smtClean="0"/>
          </a:p>
          <a:p>
            <a:endParaRPr lang="fr-FR" sz="300" dirty="0"/>
          </a:p>
          <a:p>
            <a:pPr algn="just"/>
            <a:r>
              <a:rPr lang="fr-FR" b="1" dirty="0"/>
              <a:t>La Communauté Electrique du Bénin (CEB) </a:t>
            </a:r>
            <a:r>
              <a:rPr lang="fr-FR" b="1" dirty="0" smtClean="0"/>
              <a:t>:</a:t>
            </a:r>
            <a:r>
              <a:rPr lang="fr-FR" dirty="0" smtClean="0"/>
              <a:t>  La </a:t>
            </a:r>
            <a:r>
              <a:rPr lang="fr-FR" dirty="0"/>
              <a:t>CEB dont le siège est </a:t>
            </a:r>
            <a:r>
              <a:rPr lang="fr-FR" dirty="0" smtClean="0"/>
              <a:t>à Lomé </a:t>
            </a:r>
            <a:r>
              <a:rPr lang="fr-FR" dirty="0"/>
              <a:t>s’occupe de l’importation, de la production et du transport de l’énergie électrique en vue de l’approvisionnement du Bénin et du Togo</a:t>
            </a:r>
            <a:r>
              <a:rPr lang="fr-FR" dirty="0" smtClean="0"/>
              <a:t>;</a:t>
            </a:r>
          </a:p>
          <a:p>
            <a:pPr algn="just"/>
            <a:r>
              <a:rPr lang="fr-FR" dirty="0" smtClean="0"/>
              <a:t>Contact : CEB – Siège à </a:t>
            </a:r>
            <a:r>
              <a:rPr lang="fr-FR" dirty="0" err="1" smtClean="0"/>
              <a:t>Lomè</a:t>
            </a:r>
            <a:r>
              <a:rPr lang="fr-FR" dirty="0" smtClean="0"/>
              <a:t> (TOGO)</a:t>
            </a:r>
            <a:endParaRPr lang="fr-FR" dirty="0"/>
          </a:p>
          <a:p>
            <a:pPr lvl="0" algn="just"/>
            <a:endParaRPr lang="fr-FR" sz="1600" dirty="0"/>
          </a:p>
          <a:p>
            <a:pPr algn="just"/>
            <a:r>
              <a:rPr lang="fr-FR" b="1" dirty="0"/>
              <a:t>La Société Béninoise d'Energie Electrique (SBEE)</a:t>
            </a:r>
            <a:r>
              <a:rPr lang="fr-FR" dirty="0"/>
              <a:t> </a:t>
            </a:r>
            <a:r>
              <a:rPr lang="fr-FR" dirty="0" smtClean="0"/>
              <a:t>: </a:t>
            </a:r>
            <a:r>
              <a:rPr lang="fr-FR" dirty="0"/>
              <a:t>elle est en charge </a:t>
            </a:r>
            <a:r>
              <a:rPr lang="fr-FR" dirty="0" smtClean="0"/>
              <a:t>la production et </a:t>
            </a:r>
            <a:r>
              <a:rPr lang="fr-FR" dirty="0"/>
              <a:t>la distribution de l’énergie électrique </a:t>
            </a:r>
            <a:r>
              <a:rPr lang="fr-FR" dirty="0" smtClean="0"/>
              <a:t>au Bénin.</a:t>
            </a:r>
            <a:endParaRPr lang="fr-FR" dirty="0"/>
          </a:p>
          <a:p>
            <a:pPr lvl="0" algn="just"/>
            <a:endParaRPr lang="fr-FR" sz="1600" dirty="0"/>
          </a:p>
          <a:p>
            <a:pPr algn="just"/>
            <a:r>
              <a:rPr lang="fr-FR" b="1" dirty="0"/>
              <a:t>L'Agence Béninoise d'Electrification Rurale et de Maîtrise d'Energie (ABERME</a:t>
            </a:r>
            <a:r>
              <a:rPr lang="fr-FR" b="1" dirty="0" smtClean="0"/>
              <a:t>)</a:t>
            </a:r>
            <a:r>
              <a:rPr lang="fr-FR" dirty="0" smtClean="0"/>
              <a:t> : chargée de la mise en œuvre de </a:t>
            </a:r>
            <a:r>
              <a:rPr lang="fr-FR" dirty="0"/>
              <a:t>la politique de l'Etat dans </a:t>
            </a:r>
            <a:r>
              <a:rPr lang="fr-FR" dirty="0" smtClean="0"/>
              <a:t>le domaine </a:t>
            </a:r>
            <a:r>
              <a:rPr lang="fr-FR" dirty="0"/>
              <a:t>de l'électrification </a:t>
            </a:r>
            <a:r>
              <a:rPr lang="fr-FR" dirty="0" smtClean="0"/>
              <a:t>rurale. </a:t>
            </a:r>
          </a:p>
          <a:p>
            <a:pPr algn="just"/>
            <a:r>
              <a:rPr lang="fr-FR" dirty="0" smtClean="0"/>
              <a:t>Contact : (00229) 21380599  Email : </a:t>
            </a:r>
            <a:r>
              <a:rPr lang="fr-FR" dirty="0" smtClean="0">
                <a:hlinkClick r:id="rId2"/>
              </a:rPr>
              <a:t>aberme1474@yahoo.fr</a:t>
            </a:r>
            <a:r>
              <a:rPr lang="fr-FR" dirty="0" smtClean="0"/>
              <a:t> </a:t>
            </a:r>
          </a:p>
          <a:p>
            <a:pPr marL="0" indent="0" algn="just">
              <a:buNone/>
            </a:pPr>
            <a:endParaRPr lang="fr-FR" sz="1600" dirty="0" smtClean="0"/>
          </a:p>
          <a:p>
            <a:pPr algn="just"/>
            <a:r>
              <a:rPr lang="fr-FR" b="1" dirty="0" smtClean="0"/>
              <a:t>L’Agence Nationale pour le Développement des Energies Renouvelables et de l’Efficacité Energétique (ANADER) : </a:t>
            </a:r>
            <a:r>
              <a:rPr lang="fr-FR" dirty="0"/>
              <a:t>chargée de la mise en œuvre de la politique de l'Etat dans </a:t>
            </a:r>
            <a:r>
              <a:rPr lang="fr-FR" dirty="0" smtClean="0"/>
              <a:t>les domaines des Energies Renouvelables et de l’Efficacité Energétique.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14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2 -Outils </a:t>
            </a:r>
            <a:r>
              <a:rPr lang="fr-FR" dirty="0"/>
              <a:t>pour la planification de l'énergie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b="1" dirty="0" smtClean="0"/>
              <a:t>Bilanciel </a:t>
            </a:r>
            <a:r>
              <a:rPr lang="fr-FR" dirty="0" smtClean="0"/>
              <a:t>: Base de données servant à élaborer les bilans énergétiques ;</a:t>
            </a:r>
          </a:p>
          <a:p>
            <a:pPr>
              <a:buFontTx/>
              <a:buChar char="-"/>
            </a:pPr>
            <a:r>
              <a:rPr lang="fr-FR" b="1" dirty="0" smtClean="0"/>
              <a:t>MAED</a:t>
            </a:r>
            <a:r>
              <a:rPr lang="fr-FR" dirty="0" smtClean="0"/>
              <a:t> : Modèle pour l’analyse de la demande d’énergie ;</a:t>
            </a:r>
          </a:p>
          <a:p>
            <a:pPr algn="just">
              <a:buFontTx/>
              <a:buChar char="-"/>
            </a:pPr>
            <a:r>
              <a:rPr lang="fr-FR" b="1" dirty="0" smtClean="0"/>
              <a:t>GEOSIM </a:t>
            </a:r>
            <a:r>
              <a:rPr lang="fr-FR" dirty="0" smtClean="0"/>
              <a:t>: Logiciel de planification d’électrification rurale basée sur la technologie SIG. Il identifie les pôles de développement prioritaires et réalise des plans d’investissement</a:t>
            </a:r>
          </a:p>
          <a:p>
            <a:pPr algn="just">
              <a:buFontTx/>
              <a:buChar char="-"/>
            </a:pPr>
            <a:r>
              <a:rPr lang="fr-FR" b="1" dirty="0" smtClean="0"/>
              <a:t>Quelques outils d’aide à la planification </a:t>
            </a:r>
            <a:r>
              <a:rPr lang="fr-FR" dirty="0" smtClean="0"/>
              <a:t>: SIG (Manifold, </a:t>
            </a:r>
            <a:r>
              <a:rPr lang="fr-FR" dirty="0" err="1" smtClean="0"/>
              <a:t>ArcGis</a:t>
            </a:r>
            <a:r>
              <a:rPr lang="fr-FR" dirty="0" smtClean="0"/>
              <a:t>)</a:t>
            </a:r>
            <a:endParaRPr lang="fr-FR" strike="sngStrike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64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2400" dirty="0"/>
              <a:t>SYSTEME D’INFORMATION </a:t>
            </a:r>
            <a:r>
              <a:rPr lang="es-ES" sz="2400" dirty="0" smtClean="0"/>
              <a:t>GEOGRAPHIQUE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Le SIG </a:t>
            </a:r>
            <a:r>
              <a:rPr lang="fr-FR" dirty="0" smtClean="0"/>
              <a:t>a </a:t>
            </a:r>
            <a:r>
              <a:rPr lang="fr-FR" dirty="0"/>
              <a:t>été conçu et implémenté en </a:t>
            </a:r>
            <a:r>
              <a:rPr lang="fr-FR" dirty="0" smtClean="0">
                <a:solidFill>
                  <a:srgbClr val="10346A"/>
                </a:solidFill>
              </a:rPr>
              <a:t>2008</a:t>
            </a:r>
            <a:r>
              <a:rPr lang="fr-FR" dirty="0" smtClean="0"/>
              <a:t> </a:t>
            </a:r>
            <a:r>
              <a:rPr lang="fr-FR" dirty="0"/>
              <a:t>par le </a:t>
            </a:r>
            <a:r>
              <a:rPr lang="fr-FR" dirty="0" smtClean="0"/>
              <a:t>Projet de Fourniture de services d’Energie (PFSE) et logé à la DGE. </a:t>
            </a:r>
          </a:p>
          <a:p>
            <a:pPr marL="0" indent="0" algn="just">
              <a:buNone/>
            </a:pPr>
            <a:endParaRPr lang="fr-FR" sz="1050" dirty="0" smtClean="0"/>
          </a:p>
          <a:p>
            <a:pPr marL="0" indent="0" algn="just">
              <a:buNone/>
            </a:pPr>
            <a:r>
              <a:rPr lang="es-ES" dirty="0" err="1" smtClean="0">
                <a:solidFill>
                  <a:srgbClr val="10346A"/>
                </a:solidFill>
              </a:rPr>
              <a:t>Il</a:t>
            </a:r>
            <a:r>
              <a:rPr lang="es-ES" dirty="0" smtClean="0">
                <a:solidFill>
                  <a:srgbClr val="10346A"/>
                </a:solidFill>
              </a:rPr>
              <a:t> </a:t>
            </a:r>
            <a:r>
              <a:rPr lang="es-ES" dirty="0" err="1" smtClean="0">
                <a:solidFill>
                  <a:srgbClr val="10346A"/>
                </a:solidFill>
              </a:rPr>
              <a:t>est</a:t>
            </a:r>
            <a:r>
              <a:rPr lang="es-ES" dirty="0" smtClean="0">
                <a:solidFill>
                  <a:srgbClr val="10346A"/>
                </a:solidFill>
              </a:rPr>
              <a:t> </a:t>
            </a:r>
            <a:r>
              <a:rPr lang="es-ES" dirty="0" err="1" smtClean="0">
                <a:solidFill>
                  <a:srgbClr val="10346A"/>
                </a:solidFill>
              </a:rPr>
              <a:t>utilisé</a:t>
            </a:r>
            <a:r>
              <a:rPr lang="es-ES" dirty="0" smtClean="0">
                <a:solidFill>
                  <a:srgbClr val="10346A"/>
                </a:solidFill>
              </a:rPr>
              <a:t> </a:t>
            </a:r>
            <a:r>
              <a:rPr lang="es-ES" dirty="0" err="1" smtClean="0">
                <a:solidFill>
                  <a:srgbClr val="10346A"/>
                </a:solidFill>
              </a:rPr>
              <a:t>comme</a:t>
            </a:r>
            <a:r>
              <a:rPr lang="es-ES" dirty="0" smtClean="0">
                <a:solidFill>
                  <a:srgbClr val="10346A"/>
                </a:solidFill>
              </a:rPr>
              <a:t> un </a:t>
            </a:r>
            <a:r>
              <a:rPr lang="es-ES" dirty="0" err="1" smtClean="0">
                <a:solidFill>
                  <a:srgbClr val="10346A"/>
                </a:solidFill>
              </a:rPr>
              <a:t>outil</a:t>
            </a:r>
            <a:r>
              <a:rPr lang="es-ES" dirty="0" smtClean="0">
                <a:solidFill>
                  <a:srgbClr val="10346A"/>
                </a:solidFill>
              </a:rPr>
              <a:t> </a:t>
            </a:r>
            <a:r>
              <a:rPr lang="es-ES" dirty="0" err="1" smtClean="0">
                <a:solidFill>
                  <a:srgbClr val="10346A"/>
                </a:solidFill>
              </a:rPr>
              <a:t>d’aide</a:t>
            </a:r>
            <a:r>
              <a:rPr lang="es-ES" dirty="0" smtClean="0">
                <a:solidFill>
                  <a:srgbClr val="10346A"/>
                </a:solidFill>
              </a:rPr>
              <a:t> à la </a:t>
            </a:r>
            <a:r>
              <a:rPr lang="es-ES" dirty="0" err="1" smtClean="0">
                <a:solidFill>
                  <a:srgbClr val="10346A"/>
                </a:solidFill>
              </a:rPr>
              <a:t>planification</a:t>
            </a:r>
            <a:r>
              <a:rPr lang="es-ES" dirty="0" smtClean="0">
                <a:solidFill>
                  <a:srgbClr val="10346A"/>
                </a:solidFill>
              </a:rPr>
              <a:t> </a:t>
            </a:r>
            <a:r>
              <a:rPr lang="es-ES" dirty="0" err="1" smtClean="0">
                <a:solidFill>
                  <a:srgbClr val="10346A"/>
                </a:solidFill>
              </a:rPr>
              <a:t>énergétique</a:t>
            </a:r>
            <a:endParaRPr lang="es-ES" dirty="0" smtClean="0">
              <a:solidFill>
                <a:srgbClr val="10346A"/>
              </a:solidFill>
            </a:endParaRPr>
          </a:p>
          <a:p>
            <a:pPr marL="0" indent="0" algn="just">
              <a:buNone/>
            </a:pPr>
            <a:r>
              <a:rPr lang="es-ES" dirty="0" smtClean="0"/>
              <a:t>Des </a:t>
            </a:r>
            <a:r>
              <a:rPr lang="es-ES" dirty="0" err="1" smtClean="0"/>
              <a:t>projets</a:t>
            </a:r>
            <a:r>
              <a:rPr lang="es-ES" dirty="0" smtClean="0"/>
              <a:t> </a:t>
            </a:r>
            <a:r>
              <a:rPr lang="es-ES" dirty="0" err="1" smtClean="0"/>
              <a:t>utilisent</a:t>
            </a:r>
            <a:r>
              <a:rPr lang="es-ES" dirty="0" smtClean="0"/>
              <a:t> le SIG </a:t>
            </a:r>
            <a:r>
              <a:rPr lang="es-ES" dirty="0" err="1" smtClean="0"/>
              <a:t>pour</a:t>
            </a:r>
            <a:r>
              <a:rPr lang="es-ES" dirty="0" smtClean="0"/>
              <a:t> </a:t>
            </a:r>
            <a:r>
              <a:rPr lang="es-ES" dirty="0" err="1" smtClean="0"/>
              <a:t>identifier</a:t>
            </a:r>
            <a:r>
              <a:rPr lang="es-ES" dirty="0" smtClean="0"/>
              <a:t> les </a:t>
            </a:r>
            <a:r>
              <a:rPr lang="es-ES" dirty="0" err="1" smtClean="0"/>
              <a:t>localités</a:t>
            </a:r>
            <a:r>
              <a:rPr lang="es-ES" dirty="0" smtClean="0"/>
              <a:t> à </a:t>
            </a:r>
            <a:r>
              <a:rPr lang="es-ES" dirty="0" err="1" smtClean="0"/>
              <a:t>électrifier</a:t>
            </a:r>
            <a:r>
              <a:rPr lang="es-ES" dirty="0" smtClean="0"/>
              <a:t> et des les </a:t>
            </a:r>
            <a:r>
              <a:rPr lang="es-ES" dirty="0" err="1" smtClean="0"/>
              <a:t>réseaux</a:t>
            </a:r>
            <a:r>
              <a:rPr lang="es-ES" dirty="0" smtClean="0"/>
              <a:t> </a:t>
            </a:r>
            <a:r>
              <a:rPr lang="es-ES" dirty="0" err="1" smtClean="0"/>
              <a:t>électriques</a:t>
            </a:r>
            <a:r>
              <a:rPr lang="es-ES" dirty="0" smtClean="0"/>
              <a:t> à </a:t>
            </a:r>
            <a:r>
              <a:rPr lang="es-ES" dirty="0" err="1" smtClean="0"/>
              <a:t>tracer</a:t>
            </a:r>
            <a:r>
              <a:rPr lang="es-ES" dirty="0" smtClean="0"/>
              <a:t>. </a:t>
            </a:r>
            <a:r>
              <a:rPr lang="es-ES" dirty="0" err="1" smtClean="0"/>
              <a:t>Exemple</a:t>
            </a:r>
            <a:r>
              <a:rPr lang="es-ES" dirty="0" smtClean="0"/>
              <a:t> : </a:t>
            </a:r>
            <a:r>
              <a:rPr lang="es-ES" dirty="0" err="1"/>
              <a:t>Projet</a:t>
            </a:r>
            <a:r>
              <a:rPr lang="es-ES" dirty="0"/>
              <a:t> Facilité </a:t>
            </a:r>
            <a:r>
              <a:rPr lang="es-ES" dirty="0" err="1"/>
              <a:t>Energie</a:t>
            </a:r>
            <a:r>
              <a:rPr lang="es-ES" dirty="0"/>
              <a:t> (</a:t>
            </a:r>
            <a:r>
              <a:rPr lang="es-ES" dirty="0" err="1" smtClean="0"/>
              <a:t>consulter</a:t>
            </a:r>
            <a:r>
              <a:rPr lang="es-ES" dirty="0" smtClean="0"/>
              <a:t> </a:t>
            </a:r>
            <a:r>
              <a:rPr lang="es-ES" dirty="0"/>
              <a:t>le </a:t>
            </a:r>
            <a:r>
              <a:rPr lang="es-ES" dirty="0" err="1"/>
              <a:t>site</a:t>
            </a:r>
            <a:r>
              <a:rPr lang="es-ES" dirty="0"/>
              <a:t> : </a:t>
            </a:r>
            <a:r>
              <a:rPr lang="es-ES" dirty="0">
                <a:hlinkClick r:id="rId2"/>
              </a:rPr>
              <a:t>www.benin-energie.org</a:t>
            </a:r>
            <a:r>
              <a:rPr lang="es-ES" dirty="0" smtClean="0"/>
              <a:t>).</a:t>
            </a:r>
            <a:endParaRPr lang="es-ES" dirty="0"/>
          </a:p>
          <a:p>
            <a:endParaRPr lang="es-ES" dirty="0"/>
          </a:p>
          <a:p>
            <a:r>
              <a:rPr lang="es-ES" sz="2000" b="1" dirty="0"/>
              <a:t>OUTILS ET </a:t>
            </a:r>
            <a:r>
              <a:rPr lang="es-ES" sz="2000" b="1" dirty="0" smtClean="0"/>
              <a:t>TECHNOLOGIES </a:t>
            </a:r>
            <a:r>
              <a:rPr lang="es-ES" sz="2000" dirty="0" smtClean="0"/>
              <a:t>:   </a:t>
            </a:r>
            <a:r>
              <a:rPr lang="es-ES" sz="2000" dirty="0"/>
              <a:t>GPS  </a:t>
            </a:r>
            <a:r>
              <a:rPr lang="es-ES" dirty="0" err="1"/>
              <a:t>Arcgis</a:t>
            </a:r>
            <a:r>
              <a:rPr lang="es-ES" dirty="0"/>
              <a:t>, </a:t>
            </a:r>
            <a:r>
              <a:rPr lang="es-ES" dirty="0" err="1" smtClean="0"/>
              <a:t>Manifold</a:t>
            </a:r>
            <a:endParaRPr lang="es-ES" dirty="0">
              <a:solidFill>
                <a:srgbClr val="FF0000"/>
              </a:solidFill>
            </a:endParaRP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074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GERBES\ecree\structure de la bas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8352927" cy="5760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773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2400" dirty="0"/>
              <a:t>SYSTEME D’INFORMATION </a:t>
            </a:r>
            <a:r>
              <a:rPr lang="es-ES" sz="2400" dirty="0" smtClean="0"/>
              <a:t>GEOGRAPHIQUE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200" b="1" dirty="0" err="1"/>
              <a:t>Collecte</a:t>
            </a:r>
            <a:r>
              <a:rPr lang="es-ES" sz="2200" b="1" dirty="0"/>
              <a:t> de </a:t>
            </a:r>
            <a:r>
              <a:rPr lang="es-ES" sz="2200" b="1" dirty="0" err="1" smtClean="0"/>
              <a:t>données</a:t>
            </a:r>
            <a:endParaRPr lang="es-ES" sz="2200" b="1" dirty="0" smtClean="0"/>
          </a:p>
          <a:p>
            <a:pPr marL="0" indent="0" algn="just">
              <a:buNone/>
            </a:pPr>
            <a:r>
              <a:rPr lang="es-ES" sz="2200" dirty="0" smtClean="0"/>
              <a:t>La </a:t>
            </a:r>
            <a:r>
              <a:rPr lang="es-ES" sz="2200" dirty="0" err="1" smtClean="0"/>
              <a:t>collecte</a:t>
            </a:r>
            <a:r>
              <a:rPr lang="es-ES" sz="2200" dirty="0" smtClean="0"/>
              <a:t> de </a:t>
            </a:r>
            <a:r>
              <a:rPr lang="es-ES" sz="2200" dirty="0" err="1" smtClean="0"/>
              <a:t>données</a:t>
            </a:r>
            <a:r>
              <a:rPr lang="es-ES" sz="2200" dirty="0" smtClean="0"/>
              <a:t> </a:t>
            </a:r>
            <a:r>
              <a:rPr lang="es-ES" sz="2200" dirty="0" err="1" smtClean="0"/>
              <a:t>est</a:t>
            </a:r>
            <a:r>
              <a:rPr lang="es-ES" sz="2200" dirty="0" smtClean="0"/>
              <a:t> </a:t>
            </a:r>
            <a:r>
              <a:rPr lang="es-ES" sz="2200" dirty="0" err="1" smtClean="0"/>
              <a:t>organisée</a:t>
            </a:r>
            <a:r>
              <a:rPr lang="es-ES" sz="2200" dirty="0" smtClean="0"/>
              <a:t> </a:t>
            </a:r>
            <a:r>
              <a:rPr lang="es-ES" sz="2200" dirty="0" err="1" smtClean="0"/>
              <a:t>chaque</a:t>
            </a:r>
            <a:r>
              <a:rPr lang="es-ES" sz="2200" dirty="0" smtClean="0"/>
              <a:t> </a:t>
            </a:r>
            <a:r>
              <a:rPr lang="es-ES" sz="2200" dirty="0" err="1" smtClean="0"/>
              <a:t>année</a:t>
            </a:r>
            <a:r>
              <a:rPr lang="es-ES" sz="2200" dirty="0" smtClean="0"/>
              <a:t>, sur </a:t>
            </a:r>
            <a:r>
              <a:rPr lang="es-ES" sz="2200" dirty="0" err="1" smtClean="0"/>
              <a:t>toute</a:t>
            </a:r>
            <a:r>
              <a:rPr lang="es-ES" sz="2200" dirty="0" smtClean="0"/>
              <a:t> </a:t>
            </a:r>
            <a:r>
              <a:rPr lang="es-ES" sz="2200" dirty="0" err="1" smtClean="0"/>
              <a:t>l’étendue</a:t>
            </a:r>
            <a:r>
              <a:rPr lang="es-ES" sz="2200" dirty="0" smtClean="0"/>
              <a:t> </a:t>
            </a:r>
            <a:r>
              <a:rPr lang="es-ES" sz="2200" dirty="0"/>
              <a:t>du </a:t>
            </a:r>
            <a:r>
              <a:rPr lang="es-ES" sz="2200" dirty="0" err="1"/>
              <a:t>territoire</a:t>
            </a:r>
            <a:r>
              <a:rPr lang="es-ES" sz="2200" dirty="0"/>
              <a:t> </a:t>
            </a:r>
            <a:r>
              <a:rPr lang="es-ES" sz="2200" dirty="0" smtClean="0"/>
              <a:t>en </a:t>
            </a:r>
            <a:r>
              <a:rPr lang="es-ES" sz="2200" dirty="0" err="1" smtClean="0"/>
              <a:t>vue</a:t>
            </a:r>
            <a:r>
              <a:rPr lang="es-ES" sz="2200" dirty="0" smtClean="0"/>
              <a:t> de </a:t>
            </a:r>
            <a:r>
              <a:rPr lang="es-ES" sz="2200" dirty="0" err="1" smtClean="0"/>
              <a:t>mettre</a:t>
            </a:r>
            <a:r>
              <a:rPr lang="es-ES" sz="2200" dirty="0" smtClean="0"/>
              <a:t> à </a:t>
            </a:r>
            <a:r>
              <a:rPr lang="es-ES" sz="2200" dirty="0" err="1"/>
              <a:t>jour</a:t>
            </a:r>
            <a:r>
              <a:rPr lang="es-ES" sz="2200" dirty="0"/>
              <a:t> </a:t>
            </a:r>
            <a:r>
              <a:rPr lang="es-ES" sz="2200" dirty="0" smtClean="0"/>
              <a:t>le </a:t>
            </a:r>
            <a:r>
              <a:rPr lang="es-ES" sz="2200" dirty="0"/>
              <a:t>SIG. </a:t>
            </a:r>
            <a:r>
              <a:rPr lang="es-ES" sz="2200" dirty="0" err="1" smtClean="0"/>
              <a:t>Cette</a:t>
            </a:r>
            <a:r>
              <a:rPr lang="es-ES" sz="2200" dirty="0" smtClean="0"/>
              <a:t> </a:t>
            </a:r>
            <a:r>
              <a:rPr lang="es-ES" sz="2200" dirty="0" err="1" smtClean="0"/>
              <a:t>collecte</a:t>
            </a:r>
            <a:r>
              <a:rPr lang="es-ES" sz="2200" dirty="0" smtClean="0"/>
              <a:t> se </a:t>
            </a:r>
            <a:r>
              <a:rPr lang="es-ES" sz="2200" dirty="0" err="1" smtClean="0"/>
              <a:t>fait</a:t>
            </a:r>
            <a:r>
              <a:rPr lang="es-ES" sz="2200" dirty="0" smtClean="0"/>
              <a:t> </a:t>
            </a:r>
            <a:r>
              <a:rPr lang="es-ES" sz="2200" dirty="0"/>
              <a:t>: </a:t>
            </a:r>
            <a:endParaRPr lang="es-ES" sz="2200" dirty="0" smtClean="0"/>
          </a:p>
          <a:p>
            <a:pPr lvl="1" algn="just">
              <a:buFont typeface="Wingdings" pitchFamily="2" charset="2"/>
              <a:buChar char="Ø"/>
            </a:pPr>
            <a:r>
              <a:rPr lang="es-ES" sz="1800" dirty="0" err="1" smtClean="0"/>
              <a:t>auprès</a:t>
            </a:r>
            <a:r>
              <a:rPr lang="es-ES" sz="1800" dirty="0" smtClean="0"/>
              <a:t> </a:t>
            </a:r>
            <a:r>
              <a:rPr lang="es-ES" sz="1800" dirty="0"/>
              <a:t>des </a:t>
            </a:r>
            <a:r>
              <a:rPr lang="es-ES" sz="1800" dirty="0" err="1"/>
              <a:t>structures</a:t>
            </a:r>
            <a:r>
              <a:rPr lang="es-ES" sz="1800" dirty="0"/>
              <a:t> </a:t>
            </a:r>
            <a:r>
              <a:rPr lang="es-ES" sz="1800" dirty="0" err="1" smtClean="0"/>
              <a:t>productrices</a:t>
            </a:r>
            <a:r>
              <a:rPr lang="es-ES" sz="1800" dirty="0" smtClean="0"/>
              <a:t> </a:t>
            </a:r>
            <a:r>
              <a:rPr lang="es-ES" sz="1800" dirty="0"/>
              <a:t>de </a:t>
            </a:r>
            <a:r>
              <a:rPr lang="es-ES" sz="1800" dirty="0" err="1"/>
              <a:t>données</a:t>
            </a:r>
            <a:r>
              <a:rPr lang="es-ES" sz="1800" dirty="0"/>
              <a:t> et </a:t>
            </a:r>
            <a:r>
              <a:rPr lang="es-ES" sz="1800" dirty="0" err="1"/>
              <a:t>au</a:t>
            </a:r>
            <a:r>
              <a:rPr lang="es-ES" sz="1800" dirty="0"/>
              <a:t> </a:t>
            </a:r>
            <a:r>
              <a:rPr lang="es-ES" sz="1800" dirty="0" err="1" smtClean="0"/>
              <a:t>niveau</a:t>
            </a:r>
            <a:r>
              <a:rPr lang="es-ES" sz="1800" dirty="0" smtClean="0"/>
              <a:t> </a:t>
            </a:r>
            <a:r>
              <a:rPr lang="es-ES" sz="1800" dirty="0"/>
              <a:t>des </a:t>
            </a:r>
            <a:r>
              <a:rPr lang="es-ES" sz="1800" dirty="0" err="1"/>
              <a:t>services</a:t>
            </a:r>
            <a:r>
              <a:rPr lang="es-ES" sz="1800" dirty="0"/>
              <a:t> </a:t>
            </a:r>
            <a:r>
              <a:rPr lang="es-ES" sz="1800" dirty="0" err="1" smtClean="0"/>
              <a:t>déconcentrés</a:t>
            </a:r>
            <a:r>
              <a:rPr lang="es-ES" sz="1800" dirty="0" smtClean="0"/>
              <a:t> </a:t>
            </a:r>
            <a:r>
              <a:rPr lang="es-ES" sz="1800" dirty="0"/>
              <a:t>de </a:t>
            </a:r>
            <a:r>
              <a:rPr lang="es-ES" sz="1800" dirty="0" err="1"/>
              <a:t>l’état</a:t>
            </a:r>
            <a:r>
              <a:rPr lang="es-ES" sz="1800" dirty="0"/>
              <a:t> en </a:t>
            </a:r>
            <a:r>
              <a:rPr lang="es-ES" sz="1800" dirty="0" err="1"/>
              <a:t>charge</a:t>
            </a:r>
            <a:r>
              <a:rPr lang="es-ES" sz="1800" dirty="0"/>
              <a:t> de </a:t>
            </a:r>
            <a:r>
              <a:rPr lang="es-ES" sz="1800" dirty="0" err="1" smtClean="0"/>
              <a:t>l’énergie</a:t>
            </a:r>
            <a:r>
              <a:rPr lang="es-ES" sz="1800" dirty="0" smtClean="0"/>
              <a:t> ;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1800" dirty="0" smtClean="0"/>
              <a:t>Et par des </a:t>
            </a:r>
            <a:r>
              <a:rPr lang="es-ES" sz="1800" dirty="0" err="1" smtClean="0"/>
              <a:t>travaux</a:t>
            </a:r>
            <a:r>
              <a:rPr lang="es-ES" sz="1800" dirty="0" smtClean="0"/>
              <a:t> de </a:t>
            </a:r>
            <a:r>
              <a:rPr lang="es-ES" sz="1800" dirty="0" err="1" smtClean="0"/>
              <a:t>terrain</a:t>
            </a:r>
            <a:r>
              <a:rPr lang="es-ES" sz="1800" dirty="0" smtClean="0"/>
              <a:t> ;</a:t>
            </a:r>
          </a:p>
          <a:p>
            <a:pPr marL="0" indent="0" algn="just">
              <a:buNone/>
            </a:pPr>
            <a:endParaRPr lang="es-ES" sz="2200" dirty="0"/>
          </a:p>
          <a:p>
            <a:pPr marL="0" indent="0" algn="just">
              <a:buNone/>
            </a:pPr>
            <a:r>
              <a:rPr lang="es-ES" sz="2200" dirty="0" smtClean="0"/>
              <a:t>La </a:t>
            </a:r>
            <a:r>
              <a:rPr lang="es-ES" sz="2200" dirty="0" err="1"/>
              <a:t>dernière</a:t>
            </a:r>
            <a:r>
              <a:rPr lang="es-ES" sz="2200" dirty="0"/>
              <a:t> mise à </a:t>
            </a:r>
            <a:r>
              <a:rPr lang="es-ES" sz="2200" dirty="0" err="1"/>
              <a:t>jour</a:t>
            </a:r>
            <a:r>
              <a:rPr lang="es-ES" sz="2200" dirty="0"/>
              <a:t> a </a:t>
            </a:r>
            <a:r>
              <a:rPr lang="es-ES" sz="2200" dirty="0" err="1"/>
              <a:t>eu</a:t>
            </a:r>
            <a:r>
              <a:rPr lang="es-ES" sz="2200" dirty="0"/>
              <a:t> </a:t>
            </a:r>
            <a:r>
              <a:rPr lang="es-ES" sz="2200" dirty="0" err="1"/>
              <a:t>lieu</a:t>
            </a:r>
            <a:r>
              <a:rPr lang="es-ES" sz="2200" dirty="0"/>
              <a:t> en </a:t>
            </a:r>
            <a:r>
              <a:rPr lang="es-ES" sz="2200" dirty="0" smtClean="0"/>
              <a:t>2014.</a:t>
            </a:r>
            <a:endParaRPr lang="es-ES" sz="2200" dirty="0"/>
          </a:p>
          <a:p>
            <a:pPr marL="0" lvl="1" indent="0" algn="just">
              <a:buNone/>
            </a:pPr>
            <a:endParaRPr lang="es-ES" sz="2200" dirty="0" smtClean="0"/>
          </a:p>
          <a:p>
            <a:pPr marL="0" lvl="1" indent="0" algn="just">
              <a:buNone/>
            </a:pPr>
            <a:r>
              <a:rPr lang="es-ES" sz="2200" b="1" dirty="0" err="1" smtClean="0"/>
              <a:t>Direction</a:t>
            </a:r>
            <a:r>
              <a:rPr lang="es-ES" sz="2200" b="1" dirty="0" smtClean="0"/>
              <a:t> </a:t>
            </a:r>
            <a:r>
              <a:rPr lang="es-ES" sz="2200" b="1" dirty="0" err="1"/>
              <a:t>Génrérale</a:t>
            </a:r>
            <a:r>
              <a:rPr lang="es-ES" sz="2200" b="1" dirty="0"/>
              <a:t> de </a:t>
            </a:r>
            <a:r>
              <a:rPr lang="es-ES" sz="2200" b="1" dirty="0" err="1"/>
              <a:t>l’Energie</a:t>
            </a:r>
            <a:r>
              <a:rPr lang="es-ES" sz="2200" b="1" dirty="0"/>
              <a:t> </a:t>
            </a:r>
            <a:r>
              <a:rPr lang="es-ES" sz="2200" dirty="0" err="1" smtClean="0"/>
              <a:t>est</a:t>
            </a:r>
            <a:r>
              <a:rPr lang="es-ES" sz="2200" dirty="0" smtClean="0"/>
              <a:t> </a:t>
            </a:r>
            <a:r>
              <a:rPr lang="es-ES" sz="2200" dirty="0" err="1" smtClean="0"/>
              <a:t>l’Organisme</a:t>
            </a:r>
            <a:r>
              <a:rPr lang="es-ES" sz="2200" dirty="0" smtClean="0"/>
              <a:t> Responsable du SIG : </a:t>
            </a:r>
            <a:r>
              <a:rPr lang="fr-FR" sz="2200" dirty="0" smtClean="0"/>
              <a:t>Tél</a:t>
            </a:r>
            <a:r>
              <a:rPr lang="fr-FR" sz="2200" dirty="0"/>
              <a:t> : </a:t>
            </a:r>
            <a:r>
              <a:rPr lang="fr-FR" sz="2200" dirty="0" smtClean="0"/>
              <a:t>(00229) 213305 </a:t>
            </a:r>
            <a:r>
              <a:rPr lang="fr-FR" sz="2200" dirty="0" smtClean="0"/>
              <a:t>14  </a:t>
            </a:r>
            <a:r>
              <a:rPr lang="fr-FR" sz="2200" dirty="0"/>
              <a:t>Fax : </a:t>
            </a:r>
            <a:r>
              <a:rPr lang="fr-FR" sz="2200" dirty="0" smtClean="0"/>
              <a:t>(00229) 21336887</a:t>
            </a:r>
            <a:endParaRPr lang="fr-FR" sz="2200" dirty="0" smtClean="0"/>
          </a:p>
          <a:p>
            <a:pPr marL="0" lvl="1" indent="0" algn="just">
              <a:buNone/>
            </a:pPr>
            <a:r>
              <a:rPr lang="fr-FR" sz="2200" dirty="0" smtClean="0"/>
              <a:t>Avec </a:t>
            </a:r>
            <a:r>
              <a:rPr lang="fr-FR" sz="2200" dirty="0"/>
              <a:t>un Responsable qui assure sa mise à jour</a:t>
            </a:r>
          </a:p>
          <a:p>
            <a:pPr marL="0" indent="0" algn="just">
              <a:buNone/>
            </a:pPr>
            <a:endParaRPr lang="fr-FR" sz="2200" dirty="0"/>
          </a:p>
          <a:p>
            <a:pPr marL="0" indent="0">
              <a:buNone/>
            </a:pPr>
            <a:r>
              <a:rPr lang="fr-FR" sz="2200" dirty="0"/>
              <a:t>Difficultés : </a:t>
            </a:r>
            <a:r>
              <a:rPr lang="fr-FR" sz="2200" dirty="0" smtClean="0"/>
              <a:t>Manque </a:t>
            </a:r>
            <a:r>
              <a:rPr lang="fr-FR" sz="2200" dirty="0"/>
              <a:t>de moyen  </a:t>
            </a:r>
            <a:r>
              <a:rPr lang="fr-FR" sz="2200" dirty="0" smtClean="0"/>
              <a:t>pour </a:t>
            </a:r>
            <a:r>
              <a:rPr lang="fr-FR" sz="2200" dirty="0"/>
              <a:t>les </a:t>
            </a:r>
            <a:r>
              <a:rPr lang="fr-FR" sz="2200" dirty="0" smtClean="0"/>
              <a:t>mises </a:t>
            </a:r>
            <a:r>
              <a:rPr lang="fr-FR" sz="2200" dirty="0"/>
              <a:t>à </a:t>
            </a:r>
            <a:r>
              <a:rPr lang="fr-FR" sz="2200" dirty="0" smtClean="0"/>
              <a:t>jour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66906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/>
              <a:t>Système </a:t>
            </a:r>
            <a:r>
              <a:rPr lang="fr-FR" sz="3200" dirty="0"/>
              <a:t>d’Information Energétique (SIE)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Le SIE est mis en place à la DGE depuis 1999. Un rapport est produit tous les cinq ans et un bilan énergétique chaque année</a:t>
            </a:r>
          </a:p>
          <a:p>
            <a:pPr>
              <a:buNone/>
            </a:pPr>
            <a:r>
              <a:rPr lang="fr-FR" dirty="0" smtClean="0"/>
              <a:t>Le dernier rapport est élaboré en 2010. </a:t>
            </a:r>
          </a:p>
          <a:p>
            <a:endParaRPr lang="fr-FR" dirty="0" smtClean="0"/>
          </a:p>
          <a:p>
            <a:r>
              <a:rPr lang="fr-FR" dirty="0" smtClean="0"/>
              <a:t>L’organisme en charge du SIE est la Direction Générale de l’énergie: DGE</a:t>
            </a:r>
            <a:r>
              <a:rPr lang="fr-FR" dirty="0"/>
              <a:t>: (00229) 21330514 Fax : 21336887</a:t>
            </a:r>
          </a:p>
          <a:p>
            <a:endParaRPr lang="fr-FR" dirty="0" smtClean="0"/>
          </a:p>
          <a:p>
            <a:r>
              <a:rPr lang="fr-FR" sz="32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Structure du SIE  </a:t>
            </a:r>
            <a:r>
              <a:rPr lang="fr-FR" sz="3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0" indent="0">
              <a:buNone/>
            </a:pPr>
            <a:r>
              <a:rPr lang="fr-FR" dirty="0"/>
              <a:t>Les rapports du </a:t>
            </a:r>
            <a:r>
              <a:rPr lang="fr-FR" dirty="0" smtClean="0"/>
              <a:t>SIE </a:t>
            </a:r>
            <a:r>
              <a:rPr lang="fr-FR" dirty="0"/>
              <a:t>sont élaborés </a:t>
            </a:r>
            <a:r>
              <a:rPr lang="fr-FR" dirty="0" smtClean="0"/>
              <a:t>en </a:t>
            </a:r>
            <a:r>
              <a:rPr lang="fr-FR" dirty="0"/>
              <a:t>deux étapes : </a:t>
            </a:r>
          </a:p>
          <a:p>
            <a:pPr marL="449263" indent="-187325">
              <a:buNone/>
            </a:pPr>
            <a:r>
              <a:rPr lang="fr-FR" dirty="0"/>
              <a:t>- Élaboration des bilans </a:t>
            </a:r>
            <a:r>
              <a:rPr lang="fr-FR" dirty="0" smtClean="0"/>
              <a:t>énergétiques ;</a:t>
            </a:r>
            <a:endParaRPr lang="fr-FR" dirty="0"/>
          </a:p>
          <a:p>
            <a:pPr marL="449263" indent="-187325" algn="just">
              <a:buNone/>
            </a:pPr>
            <a:r>
              <a:rPr lang="fr-FR" dirty="0" smtClean="0"/>
              <a:t>-Calculs d’indicateurs et analyse du secteur (Indicateurs de consommation et d’approvisionnement énergétique</a:t>
            </a:r>
            <a:r>
              <a:rPr lang="fr-FR" dirty="0"/>
              <a:t>, Indicateurs de consommation par secteur </a:t>
            </a:r>
            <a:r>
              <a:rPr lang="fr-FR" dirty="0" smtClean="0"/>
              <a:t>d’activités)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255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1984</TotalTime>
  <Words>956</Words>
  <Application>Microsoft Office PowerPoint</Application>
  <PresentationFormat>Affichage à l'écran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Claridad</vt:lpstr>
      <vt:lpstr>Présentation PowerPoint</vt:lpstr>
      <vt:lpstr>Présentation du Bénin</vt:lpstr>
      <vt:lpstr> I- Planification énergétique et électrification rurale au Bénin</vt:lpstr>
      <vt:lpstr>Présentation PowerPoint</vt:lpstr>
      <vt:lpstr>2 -Outils pour la planification de l'énergie</vt:lpstr>
      <vt:lpstr>SYSTEME D’INFORMATION GEOGRAPHIQUE</vt:lpstr>
      <vt:lpstr>Présentation PowerPoint</vt:lpstr>
      <vt:lpstr>SYSTEME D’INFORMATION GEOGRAPHIQUE</vt:lpstr>
      <vt:lpstr>Système d’Information Energétique (SIE)</vt:lpstr>
      <vt:lpstr>Collecte des données</vt:lpstr>
      <vt:lpstr>Présentation PowerPoint</vt:lpstr>
      <vt:lpstr>Validation des données collectées auprès des entreprises </vt:lpstr>
      <vt:lpstr>Présentation PowerPoint</vt:lpstr>
      <vt:lpstr>Présentation PowerPoint</vt:lpstr>
      <vt:lpstr>Présentation PowerPoint</vt:lpstr>
    </vt:vector>
  </TitlesOfParts>
  <Company>ITC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Penélope Ramírez González</dc:creator>
  <cp:lastModifiedBy>HP</cp:lastModifiedBy>
  <cp:revision>125</cp:revision>
  <dcterms:created xsi:type="dcterms:W3CDTF">2014-06-26T15:06:19Z</dcterms:created>
  <dcterms:modified xsi:type="dcterms:W3CDTF">2016-07-27T08:38:27Z</dcterms:modified>
</cp:coreProperties>
</file>